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3" roundtripDataSignature="AMtx7mgC45q01le14+DhLVryQG0t53OXB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jpg>
</file>

<file path=ppt/media/image11.jp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2" name="Google Shape;212;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1" name="Google Shape;221;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5" name="Google Shape;245;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p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0" name="Google Shape;270;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p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80" name="Google Shape;28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p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1" name="Google Shape;291;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9" name="Google Shape;109;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7" name="Google Shape;157;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2" name="Google Shape;192;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2" name="Google Shape;202;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 name="Shape 9"/>
        <p:cNvGrpSpPr/>
        <p:nvPr/>
      </p:nvGrpSpPr>
      <p:grpSpPr>
        <a:xfrm>
          <a:off x="0" y="0"/>
          <a:ext cx="0" cy="0"/>
          <a:chOff x="0" y="0"/>
          <a:chExt cx="0" cy="0"/>
        </a:xfrm>
      </p:grpSpPr>
      <p:sp>
        <p:nvSpPr>
          <p:cNvPr id="10" name="Google Shape;10;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28"/>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5" name="Google Shape;45;p2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29"/>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8" name="Google Shape;48;p29"/>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9" name="Google Shape;49;p2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0"/>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3" name="Google Shape;13;p20"/>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21"/>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7" name="Google Shape;17;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2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0" name="Google Shape;20;p2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21" name="Google Shape;21;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2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23"/>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5" name="Google Shape;25;p23"/>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6" name="Google Shape;26;p2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2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9" name="Google Shape;29;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25"/>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2" name="Google Shape;32;p25"/>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3" name="Google Shape;33;p2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26"/>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6" name="Google Shape;36;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2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27"/>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40" name="Google Shape;40;p27"/>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27"/>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2" name="Google Shape;42;p2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8"/>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5.jpg"/><Relationship Id="rId4" Type="http://schemas.openxmlformats.org/officeDocument/2006/relationships/hyperlink" Target="https://youtu.be/WPVMSKnJaNo"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23.png"/><Relationship Id="rId4" Type="http://schemas.openxmlformats.org/officeDocument/2006/relationships/slide" Target="/ppt/slides/slide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10.jpg"/><Relationship Id="rId4" Type="http://schemas.openxmlformats.org/officeDocument/2006/relationships/image" Target="../media/image2.png"/><Relationship Id="rId5" Type="http://schemas.openxmlformats.org/officeDocument/2006/relationships/slide" Target="/ppt/slides/slid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8.png"/><Relationship Id="rId4" Type="http://schemas.openxmlformats.org/officeDocument/2006/relationships/image" Target="../media/image1.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slide" Target="/ppt/slides/slid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9.png"/><Relationship Id="rId4" Type="http://schemas.openxmlformats.org/officeDocument/2006/relationships/slide" Target="/ppt/slides/slide2.xml"/></Relationships>
</file>

<file path=ppt/slides/_rels/slide14.xml.rels><?xml version="1.0" encoding="UTF-8" standalone="yes"?><Relationships xmlns="http://schemas.openxmlformats.org/package/2006/relationships"><Relationship Id="rId10" Type="http://schemas.openxmlformats.org/officeDocument/2006/relationships/hyperlink" Target="https://youtu.be/Njx3aAMHUKc" TargetMode="External"/><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slide" Target="/ppt/slides/slide2.xml"/><Relationship Id="rId5" Type="http://schemas.openxmlformats.org/officeDocument/2006/relationships/image" Target="../media/image5.png"/><Relationship Id="rId6" Type="http://schemas.openxmlformats.org/officeDocument/2006/relationships/image" Target="../media/image17.png"/><Relationship Id="rId7" Type="http://schemas.openxmlformats.org/officeDocument/2006/relationships/image" Target="../media/image16.png"/><Relationship Id="rId8" Type="http://schemas.openxmlformats.org/officeDocument/2006/relationships/image" Target="../media/image2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0.png"/><Relationship Id="rId4" Type="http://schemas.openxmlformats.org/officeDocument/2006/relationships/slide" Target="/ppt/slides/slid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21.png"/><Relationship Id="rId4" Type="http://schemas.openxmlformats.org/officeDocument/2006/relationships/image" Target="../media/image27.png"/><Relationship Id="rId5" Type="http://schemas.openxmlformats.org/officeDocument/2006/relationships/slide" Target="/ppt/slides/slide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26.png"/><Relationship Id="rId4" Type="http://schemas.openxmlformats.org/officeDocument/2006/relationships/slide" Target="/ppt/slides/slide2.xml"/></Relationships>
</file>

<file path=ppt/slides/_rels/slide2.xml.rels><?xml version="1.0" encoding="UTF-8" standalone="yes"?><Relationships xmlns="http://schemas.openxmlformats.org/package/2006/relationships"><Relationship Id="rId11" Type="http://schemas.openxmlformats.org/officeDocument/2006/relationships/slide" Target="/ppt/slides/slide12.xml"/><Relationship Id="rId10" Type="http://schemas.openxmlformats.org/officeDocument/2006/relationships/slide" Target="/ppt/slides/slide16.xml"/><Relationship Id="rId13" Type="http://schemas.openxmlformats.org/officeDocument/2006/relationships/slide" Target="/ppt/slides/slide17.xml"/><Relationship Id="rId12" Type="http://schemas.openxmlformats.org/officeDocument/2006/relationships/slide" Target="/ppt/slides/slide12.xml"/><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slide" Target="/ppt/slides/slide3.xml"/><Relationship Id="rId4" Type="http://schemas.openxmlformats.org/officeDocument/2006/relationships/slide" Target="/ppt/slides/slide3.xml"/><Relationship Id="rId9" Type="http://schemas.openxmlformats.org/officeDocument/2006/relationships/slide" Target="/ppt/slides/slide14.xml"/><Relationship Id="rId5" Type="http://schemas.openxmlformats.org/officeDocument/2006/relationships/slide" Target="/ppt/slides/slide3.xml"/><Relationship Id="rId6" Type="http://schemas.openxmlformats.org/officeDocument/2006/relationships/slide" Target="/ppt/slides/slide6.xml"/><Relationship Id="rId7" Type="http://schemas.openxmlformats.org/officeDocument/2006/relationships/slide" Target="/ppt/slides/slide13.xml"/><Relationship Id="rId8" Type="http://schemas.openxmlformats.org/officeDocument/2006/relationships/slide" Target="/ppt/slides/slide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slide" Target="/ppt/slid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slide" Target="/ppt/slid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slide" Target="/ppt/slid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slide" Target="/ppt/slid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22.png"/><Relationship Id="rId5" Type="http://schemas.openxmlformats.org/officeDocument/2006/relationships/slide" Target="/ppt/slid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1.jpg"/><Relationship Id="rId4" Type="http://schemas.openxmlformats.org/officeDocument/2006/relationships/image" Target="../media/image6.png"/><Relationship Id="rId5" Type="http://schemas.openxmlformats.org/officeDocument/2006/relationships/image" Target="../media/image15.png"/><Relationship Id="rId6" Type="http://schemas.openxmlformats.org/officeDocument/2006/relationships/slide" Target="/ppt/slid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4.png"/><Relationship Id="rId5" Type="http://schemas.openxmlformats.org/officeDocument/2006/relationships/slide" Target="/ppt/slides/slide2.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53" name="Shape 53"/>
        <p:cNvGrpSpPr/>
        <p:nvPr/>
      </p:nvGrpSpPr>
      <p:grpSpPr>
        <a:xfrm>
          <a:off x="0" y="0"/>
          <a:ext cx="0" cy="0"/>
          <a:chOff x="0" y="0"/>
          <a:chExt cx="0" cy="0"/>
        </a:xfrm>
      </p:grpSpPr>
      <p:sp>
        <p:nvSpPr>
          <p:cNvPr id="54" name="Google Shape;54;p1"/>
          <p:cNvSpPr txBox="1"/>
          <p:nvPr/>
        </p:nvSpPr>
        <p:spPr>
          <a:xfrm>
            <a:off x="2786700" y="383050"/>
            <a:ext cx="3570600" cy="400200"/>
          </a:xfrm>
          <a:prstGeom prst="rect">
            <a:avLst/>
          </a:prstGeom>
          <a:solidFill>
            <a:srgbClr val="07376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LINE FOLLOWER SOFTWARE</a:t>
            </a:r>
            <a:endParaRPr b="0" i="0" sz="1400" u="none" cap="none" strike="noStrike">
              <a:solidFill>
                <a:srgbClr val="FFFFFF"/>
              </a:solidFill>
              <a:latin typeface="Arial"/>
              <a:ea typeface="Arial"/>
              <a:cs typeface="Arial"/>
              <a:sym typeface="Arial"/>
            </a:endParaRPr>
          </a:p>
        </p:txBody>
      </p:sp>
      <p:pic>
        <p:nvPicPr>
          <p:cNvPr id="55" name="Google Shape;55;p1"/>
          <p:cNvPicPr preferRelativeResize="0"/>
          <p:nvPr/>
        </p:nvPicPr>
        <p:blipFill rotWithShape="1">
          <a:blip r:embed="rId3">
            <a:alphaModFix/>
          </a:blip>
          <a:srcRect b="0" l="8149" r="8862" t="0"/>
          <a:stretch/>
        </p:blipFill>
        <p:spPr>
          <a:xfrm>
            <a:off x="2096025" y="907850"/>
            <a:ext cx="4909699" cy="3327775"/>
          </a:xfrm>
          <a:prstGeom prst="rect">
            <a:avLst/>
          </a:prstGeom>
          <a:noFill/>
          <a:ln>
            <a:noFill/>
          </a:ln>
        </p:spPr>
      </p:pic>
      <p:sp>
        <p:nvSpPr>
          <p:cNvPr id="56" name="Google Shape;56;p1"/>
          <p:cNvSpPr txBox="1"/>
          <p:nvPr/>
        </p:nvSpPr>
        <p:spPr>
          <a:xfrm>
            <a:off x="3263550" y="4478075"/>
            <a:ext cx="26169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sng" cap="none" strike="noStrike">
                <a:solidFill>
                  <a:srgbClr val="4DD0E1"/>
                </a:solidFill>
                <a:latin typeface="Arial"/>
                <a:ea typeface="Arial"/>
                <a:cs typeface="Arial"/>
                <a:sym typeface="Arial"/>
                <a:hlinkClick r:id="rId4">
                  <a:extLst>
                    <a:ext uri="{A12FA001-AC4F-418D-AE19-62706E023703}">
                      <ahyp:hlinkClr val="tx"/>
                    </a:ext>
                  </a:extLst>
                </a:hlinkClick>
              </a:rPr>
              <a:t>Click here for the video</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13" name="Shape 213"/>
        <p:cNvGrpSpPr/>
        <p:nvPr/>
      </p:nvGrpSpPr>
      <p:grpSpPr>
        <a:xfrm>
          <a:off x="0" y="0"/>
          <a:ext cx="0" cy="0"/>
          <a:chOff x="0" y="0"/>
          <a:chExt cx="0" cy="0"/>
        </a:xfrm>
      </p:grpSpPr>
      <p:sp>
        <p:nvSpPr>
          <p:cNvPr id="214" name="Google Shape;214;p9"/>
          <p:cNvSpPr txBox="1"/>
          <p:nvPr/>
        </p:nvSpPr>
        <p:spPr>
          <a:xfrm>
            <a:off x="225600" y="161988"/>
            <a:ext cx="29703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sum a mask for light correction</a:t>
            </a:r>
            <a:endParaRPr b="0" i="0" sz="1400" u="none" cap="none" strike="noStrike">
              <a:solidFill>
                <a:srgbClr val="FFFFFF"/>
              </a:solidFill>
              <a:latin typeface="Arial"/>
              <a:ea typeface="Arial"/>
              <a:cs typeface="Arial"/>
              <a:sym typeface="Arial"/>
            </a:endParaRPr>
          </a:p>
        </p:txBody>
      </p:sp>
      <p:sp>
        <p:nvSpPr>
          <p:cNvPr id="215" name="Google Shape;215;p9"/>
          <p:cNvSpPr txBox="1"/>
          <p:nvPr/>
        </p:nvSpPr>
        <p:spPr>
          <a:xfrm>
            <a:off x="225600" y="1817050"/>
            <a:ext cx="4064700" cy="306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We have some leds in the robot. Strong light sources are not good for taking a photo, the general image quality is actually better without leds because other light sources like room light are softer and farther.</a:t>
            </a:r>
            <a:endParaRPr b="0" i="0" sz="17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However, external light sources are unstable and always different, whereas LEDs are always in the same position; this means that we can track it and correct the image.</a:t>
            </a:r>
            <a:endParaRPr b="0" i="0" sz="1700" u="none" cap="none" strike="noStrike">
              <a:solidFill>
                <a:srgbClr val="FFFFFF"/>
              </a:solidFill>
              <a:latin typeface="Arial"/>
              <a:ea typeface="Arial"/>
              <a:cs typeface="Arial"/>
              <a:sym typeface="Arial"/>
            </a:endParaRPr>
          </a:p>
        </p:txBody>
      </p:sp>
      <p:pic>
        <p:nvPicPr>
          <p:cNvPr id="216" name="Google Shape;216;p9"/>
          <p:cNvPicPr preferRelativeResize="0"/>
          <p:nvPr/>
        </p:nvPicPr>
        <p:blipFill rotWithShape="1">
          <a:blip r:embed="rId3">
            <a:alphaModFix/>
          </a:blip>
          <a:srcRect b="58249" l="22434" r="72310" t="32186"/>
          <a:stretch/>
        </p:blipFill>
        <p:spPr>
          <a:xfrm>
            <a:off x="5232625" y="1255125"/>
            <a:ext cx="3007802" cy="3079001"/>
          </a:xfrm>
          <a:prstGeom prst="rect">
            <a:avLst/>
          </a:prstGeom>
          <a:noFill/>
          <a:ln>
            <a:noFill/>
          </a:ln>
        </p:spPr>
      </p:pic>
      <p:sp>
        <p:nvSpPr>
          <p:cNvPr id="217" name="Google Shape;217;p9"/>
          <p:cNvSpPr txBox="1"/>
          <p:nvPr/>
        </p:nvSpPr>
        <p:spPr>
          <a:xfrm>
            <a:off x="5232625" y="792425"/>
            <a:ext cx="32481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9900"/>
                </a:solidFill>
                <a:latin typeface="Arial"/>
                <a:ea typeface="Arial"/>
                <a:cs typeface="Arial"/>
                <a:sym typeface="Arial"/>
              </a:rPr>
              <a:t>correcting mask</a:t>
            </a:r>
            <a:endParaRPr b="0" i="0" sz="1400" u="none" cap="none" strike="noStrike">
              <a:solidFill>
                <a:srgbClr val="FF9900"/>
              </a:solidFill>
              <a:latin typeface="Arial"/>
              <a:ea typeface="Arial"/>
              <a:cs typeface="Arial"/>
              <a:sym typeface="Arial"/>
            </a:endParaRPr>
          </a:p>
        </p:txBody>
      </p:sp>
      <p:sp>
        <p:nvSpPr>
          <p:cNvPr id="218" name="Google Shape;218;p9"/>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4">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22" name="Shape 222"/>
        <p:cNvGrpSpPr/>
        <p:nvPr/>
      </p:nvGrpSpPr>
      <p:grpSpPr>
        <a:xfrm>
          <a:off x="0" y="0"/>
          <a:ext cx="0" cy="0"/>
          <a:chOff x="0" y="0"/>
          <a:chExt cx="0" cy="0"/>
        </a:xfrm>
      </p:grpSpPr>
      <p:sp>
        <p:nvSpPr>
          <p:cNvPr id="223" name="Google Shape;223;p11"/>
          <p:cNvSpPr txBox="1"/>
          <p:nvPr/>
        </p:nvSpPr>
        <p:spPr>
          <a:xfrm>
            <a:off x="147025" y="153050"/>
            <a:ext cx="17976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gaussian threshold</a:t>
            </a:r>
            <a:endParaRPr b="0" i="0" sz="1400" u="none" cap="none" strike="noStrike">
              <a:solidFill>
                <a:srgbClr val="FFFFFF"/>
              </a:solidFill>
              <a:latin typeface="Arial"/>
              <a:ea typeface="Arial"/>
              <a:cs typeface="Arial"/>
              <a:sym typeface="Arial"/>
            </a:endParaRPr>
          </a:p>
        </p:txBody>
      </p:sp>
      <p:pic>
        <p:nvPicPr>
          <p:cNvPr id="224" name="Google Shape;224;p11"/>
          <p:cNvPicPr preferRelativeResize="0"/>
          <p:nvPr/>
        </p:nvPicPr>
        <p:blipFill rotWithShape="1">
          <a:blip r:embed="rId3">
            <a:alphaModFix/>
          </a:blip>
          <a:srcRect b="0" l="0" r="0" t="0"/>
          <a:stretch/>
        </p:blipFill>
        <p:spPr>
          <a:xfrm>
            <a:off x="5305625" y="153050"/>
            <a:ext cx="3678150" cy="3906975"/>
          </a:xfrm>
          <a:prstGeom prst="rect">
            <a:avLst/>
          </a:prstGeom>
          <a:noFill/>
          <a:ln>
            <a:noFill/>
          </a:ln>
        </p:spPr>
      </p:pic>
      <p:sp>
        <p:nvSpPr>
          <p:cNvPr id="225" name="Google Shape;225;p11"/>
          <p:cNvSpPr txBox="1"/>
          <p:nvPr/>
        </p:nvSpPr>
        <p:spPr>
          <a:xfrm>
            <a:off x="479375" y="877700"/>
            <a:ext cx="3579000" cy="3063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In order to split black and white the easiest way is to apply a threshold: if a pixel value is higher than the threshold, it is white, otherwise it is black. </a:t>
            </a:r>
            <a:endParaRPr b="0" i="0" sz="17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However, this does not work well with pictures that have shadows, so we use a gaussian threshold; in a gaussian threshold every pixel has a different threshold that depends on  the pixels around it.</a:t>
            </a:r>
            <a:endParaRPr b="0" i="0" sz="1700" u="none" cap="none" strike="noStrike">
              <a:solidFill>
                <a:srgbClr val="FFFFFF"/>
              </a:solidFill>
              <a:latin typeface="Arial"/>
              <a:ea typeface="Arial"/>
              <a:cs typeface="Arial"/>
              <a:sym typeface="Arial"/>
            </a:endParaRPr>
          </a:p>
        </p:txBody>
      </p:sp>
      <p:pic>
        <p:nvPicPr>
          <p:cNvPr id="226" name="Google Shape;226;p11"/>
          <p:cNvPicPr preferRelativeResize="0"/>
          <p:nvPr/>
        </p:nvPicPr>
        <p:blipFill rotWithShape="1">
          <a:blip r:embed="rId4">
            <a:alphaModFix/>
          </a:blip>
          <a:srcRect b="56773" l="11691" r="13979" t="37358"/>
          <a:stretch/>
        </p:blipFill>
        <p:spPr>
          <a:xfrm>
            <a:off x="65113" y="4149525"/>
            <a:ext cx="9013773" cy="400201"/>
          </a:xfrm>
          <a:prstGeom prst="rect">
            <a:avLst/>
          </a:prstGeom>
          <a:noFill/>
          <a:ln>
            <a:noFill/>
          </a:ln>
        </p:spPr>
      </p:pic>
      <p:sp>
        <p:nvSpPr>
          <p:cNvPr id="227" name="Google Shape;227;p11"/>
          <p:cNvSpPr txBox="1"/>
          <p:nvPr/>
        </p:nvSpPr>
        <p:spPr>
          <a:xfrm>
            <a:off x="7137575" y="46392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5">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31" name="Shape 231"/>
        <p:cNvGrpSpPr/>
        <p:nvPr/>
      </p:nvGrpSpPr>
      <p:grpSpPr>
        <a:xfrm>
          <a:off x="0" y="0"/>
          <a:ext cx="0" cy="0"/>
          <a:chOff x="0" y="0"/>
          <a:chExt cx="0" cy="0"/>
        </a:xfrm>
      </p:grpSpPr>
      <p:sp>
        <p:nvSpPr>
          <p:cNvPr id="232" name="Google Shape;232;p12"/>
          <p:cNvSpPr/>
          <p:nvPr/>
        </p:nvSpPr>
        <p:spPr>
          <a:xfrm>
            <a:off x="328175" y="110500"/>
            <a:ext cx="1567500" cy="1233000"/>
          </a:xfrm>
          <a:prstGeom prst="diamond">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12"/>
          <p:cNvSpPr txBox="1"/>
          <p:nvPr/>
        </p:nvSpPr>
        <p:spPr>
          <a:xfrm>
            <a:off x="451025" y="526900"/>
            <a:ext cx="13218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check if gap</a:t>
            </a:r>
            <a:endParaRPr b="0" i="0" sz="1400" u="none" cap="none" strike="noStrike">
              <a:solidFill>
                <a:srgbClr val="FFFFFF"/>
              </a:solidFill>
              <a:latin typeface="Arial"/>
              <a:ea typeface="Arial"/>
              <a:cs typeface="Arial"/>
              <a:sym typeface="Arial"/>
            </a:endParaRPr>
          </a:p>
        </p:txBody>
      </p:sp>
      <p:sp>
        <p:nvSpPr>
          <p:cNvPr id="234" name="Google Shape;234;p12"/>
          <p:cNvSpPr/>
          <p:nvPr/>
        </p:nvSpPr>
        <p:spPr>
          <a:xfrm>
            <a:off x="2206850" y="110500"/>
            <a:ext cx="1567500" cy="1233000"/>
          </a:xfrm>
          <a:prstGeom prst="diamond">
            <a:avLst/>
          </a:prstGeom>
          <a:solidFill>
            <a:srgbClr val="741B47"/>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12"/>
          <p:cNvSpPr txBox="1"/>
          <p:nvPr/>
        </p:nvSpPr>
        <p:spPr>
          <a:xfrm>
            <a:off x="2258000" y="526900"/>
            <a:ext cx="1465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check if I cross</a:t>
            </a:r>
            <a:endParaRPr b="0" i="0" sz="1400" u="none" cap="none" strike="noStrike">
              <a:solidFill>
                <a:srgbClr val="FFFFFF"/>
              </a:solidFill>
              <a:latin typeface="Arial"/>
              <a:ea typeface="Arial"/>
              <a:cs typeface="Arial"/>
              <a:sym typeface="Arial"/>
            </a:endParaRPr>
          </a:p>
        </p:txBody>
      </p:sp>
      <p:pic>
        <p:nvPicPr>
          <p:cNvPr id="236" name="Google Shape;236;p12"/>
          <p:cNvPicPr preferRelativeResize="0"/>
          <p:nvPr/>
        </p:nvPicPr>
        <p:blipFill rotWithShape="1">
          <a:blip r:embed="rId3">
            <a:alphaModFix/>
          </a:blip>
          <a:srcRect b="0" l="0" r="0" t="0"/>
          <a:stretch/>
        </p:blipFill>
        <p:spPr>
          <a:xfrm>
            <a:off x="4158455" y="335506"/>
            <a:ext cx="2005599" cy="2025248"/>
          </a:xfrm>
          <a:prstGeom prst="rect">
            <a:avLst/>
          </a:prstGeom>
          <a:noFill/>
          <a:ln>
            <a:noFill/>
          </a:ln>
        </p:spPr>
      </p:pic>
      <p:pic>
        <p:nvPicPr>
          <p:cNvPr id="237" name="Google Shape;237;p12"/>
          <p:cNvPicPr preferRelativeResize="0"/>
          <p:nvPr/>
        </p:nvPicPr>
        <p:blipFill rotWithShape="1">
          <a:blip r:embed="rId4">
            <a:alphaModFix/>
          </a:blip>
          <a:srcRect b="0" l="0" r="0" t="0"/>
          <a:stretch/>
        </p:blipFill>
        <p:spPr>
          <a:xfrm>
            <a:off x="4174496" y="2694804"/>
            <a:ext cx="1973509" cy="2009302"/>
          </a:xfrm>
          <a:prstGeom prst="rect">
            <a:avLst/>
          </a:prstGeom>
          <a:noFill/>
          <a:ln>
            <a:noFill/>
          </a:ln>
        </p:spPr>
      </p:pic>
      <p:pic>
        <p:nvPicPr>
          <p:cNvPr id="238" name="Google Shape;238;p12"/>
          <p:cNvPicPr preferRelativeResize="0"/>
          <p:nvPr/>
        </p:nvPicPr>
        <p:blipFill rotWithShape="1">
          <a:blip r:embed="rId5">
            <a:alphaModFix/>
          </a:blip>
          <a:srcRect b="0" l="0" r="0" t="0"/>
          <a:stretch/>
        </p:blipFill>
        <p:spPr>
          <a:xfrm>
            <a:off x="6548140" y="335507"/>
            <a:ext cx="2005599" cy="2025248"/>
          </a:xfrm>
          <a:prstGeom prst="rect">
            <a:avLst/>
          </a:prstGeom>
          <a:noFill/>
          <a:ln>
            <a:noFill/>
          </a:ln>
        </p:spPr>
      </p:pic>
      <p:pic>
        <p:nvPicPr>
          <p:cNvPr id="239" name="Google Shape;239;p12"/>
          <p:cNvPicPr preferRelativeResize="0"/>
          <p:nvPr/>
        </p:nvPicPr>
        <p:blipFill rotWithShape="1">
          <a:blip r:embed="rId6">
            <a:alphaModFix/>
          </a:blip>
          <a:srcRect b="0" l="0" r="0" t="0"/>
          <a:stretch/>
        </p:blipFill>
        <p:spPr>
          <a:xfrm>
            <a:off x="6548162" y="2710752"/>
            <a:ext cx="2021644" cy="1977408"/>
          </a:xfrm>
          <a:prstGeom prst="rect">
            <a:avLst/>
          </a:prstGeom>
          <a:noFill/>
          <a:ln>
            <a:noFill/>
          </a:ln>
        </p:spPr>
      </p:pic>
      <p:sp>
        <p:nvSpPr>
          <p:cNvPr id="240" name="Google Shape;240;p12"/>
          <p:cNvSpPr txBox="1"/>
          <p:nvPr/>
        </p:nvSpPr>
        <p:spPr>
          <a:xfrm>
            <a:off x="82100" y="1884775"/>
            <a:ext cx="31353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In order to detect if the robot is seeing a gap or a cross  the number of white areas must be counted:</a:t>
            </a:r>
            <a:endParaRPr b="0" i="0" sz="1700" u="none" cap="none" strike="noStrike">
              <a:solidFill>
                <a:srgbClr val="FFFFFF"/>
              </a:solidFill>
              <a:latin typeface="Arial"/>
              <a:ea typeface="Arial"/>
              <a:cs typeface="Arial"/>
              <a:sym typeface="Arial"/>
            </a:endParaRPr>
          </a:p>
        </p:txBody>
      </p:sp>
      <p:sp>
        <p:nvSpPr>
          <p:cNvPr id="241" name="Google Shape;241;p12"/>
          <p:cNvSpPr txBox="1"/>
          <p:nvPr/>
        </p:nvSpPr>
        <p:spPr>
          <a:xfrm>
            <a:off x="451025" y="2976000"/>
            <a:ext cx="3565500" cy="14469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1 area: gap</a:t>
            </a:r>
            <a:endParaRPr b="0" i="0" sz="17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2 areas: normal line</a:t>
            </a:r>
            <a:endParaRPr b="0" i="0" sz="17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3 areas: “T” cross</a:t>
            </a:r>
            <a:endParaRPr b="0" i="0" sz="17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4 areas: “X” cross</a:t>
            </a:r>
            <a:endParaRPr b="0" i="0" sz="17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2" name="Google Shape;242;p12"/>
          <p:cNvSpPr txBox="1"/>
          <p:nvPr/>
        </p:nvSpPr>
        <p:spPr>
          <a:xfrm>
            <a:off x="411800" y="45445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7">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46" name="Shape 246"/>
        <p:cNvGrpSpPr/>
        <p:nvPr/>
      </p:nvGrpSpPr>
      <p:grpSpPr>
        <a:xfrm>
          <a:off x="0" y="0"/>
          <a:ext cx="0" cy="0"/>
          <a:chOff x="0" y="0"/>
          <a:chExt cx="0" cy="0"/>
        </a:xfrm>
      </p:grpSpPr>
      <p:sp>
        <p:nvSpPr>
          <p:cNvPr id="247" name="Google Shape;247;p13"/>
          <p:cNvSpPr txBox="1"/>
          <p:nvPr/>
        </p:nvSpPr>
        <p:spPr>
          <a:xfrm>
            <a:off x="228725" y="225950"/>
            <a:ext cx="1759200" cy="831300"/>
          </a:xfrm>
          <a:prstGeom prst="rect">
            <a:avLst/>
          </a:prstGeom>
          <a:solidFill>
            <a:srgbClr val="CC4125"/>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difference between left and right black pixels</a:t>
            </a:r>
            <a:endParaRPr b="0" i="0" sz="1400" u="none" cap="none" strike="noStrike">
              <a:solidFill>
                <a:srgbClr val="FFFFFF"/>
              </a:solidFill>
              <a:latin typeface="Arial"/>
              <a:ea typeface="Arial"/>
              <a:cs typeface="Arial"/>
              <a:sym typeface="Arial"/>
            </a:endParaRPr>
          </a:p>
        </p:txBody>
      </p:sp>
      <p:pic>
        <p:nvPicPr>
          <p:cNvPr id="248" name="Google Shape;248;p13"/>
          <p:cNvPicPr preferRelativeResize="0"/>
          <p:nvPr/>
        </p:nvPicPr>
        <p:blipFill rotWithShape="1">
          <a:blip r:embed="rId3">
            <a:alphaModFix/>
          </a:blip>
          <a:srcRect b="0" l="0" r="0" t="0"/>
          <a:stretch/>
        </p:blipFill>
        <p:spPr>
          <a:xfrm>
            <a:off x="228725" y="1660475"/>
            <a:ext cx="2833650" cy="2879000"/>
          </a:xfrm>
          <a:prstGeom prst="rect">
            <a:avLst/>
          </a:prstGeom>
          <a:noFill/>
          <a:ln>
            <a:noFill/>
          </a:ln>
        </p:spPr>
      </p:pic>
      <p:sp>
        <p:nvSpPr>
          <p:cNvPr id="249" name="Google Shape;249;p13"/>
          <p:cNvSpPr txBox="1"/>
          <p:nvPr/>
        </p:nvSpPr>
        <p:spPr>
          <a:xfrm>
            <a:off x="4572000" y="1660475"/>
            <a:ext cx="3388200" cy="149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The robot makes the difference between the numbers of left and right black pixels, and it uses the value it gets in a proportional control for moving motors.</a:t>
            </a:r>
            <a:endParaRPr b="0" i="0" sz="1700" u="none" cap="none" strike="noStrike">
              <a:solidFill>
                <a:srgbClr val="FFFFFF"/>
              </a:solidFill>
              <a:latin typeface="Arial"/>
              <a:ea typeface="Arial"/>
              <a:cs typeface="Arial"/>
              <a:sym typeface="Arial"/>
            </a:endParaRPr>
          </a:p>
        </p:txBody>
      </p:sp>
      <p:sp>
        <p:nvSpPr>
          <p:cNvPr id="250" name="Google Shape;250;p13"/>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4">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54" name="Shape 254"/>
        <p:cNvGrpSpPr/>
        <p:nvPr/>
      </p:nvGrpSpPr>
      <p:grpSpPr>
        <a:xfrm>
          <a:off x="0" y="0"/>
          <a:ext cx="0" cy="0"/>
          <a:chOff x="0" y="0"/>
          <a:chExt cx="0" cy="0"/>
        </a:xfrm>
      </p:grpSpPr>
      <p:sp>
        <p:nvSpPr>
          <p:cNvPr id="255" name="Google Shape;255;p14"/>
          <p:cNvSpPr txBox="1"/>
          <p:nvPr/>
        </p:nvSpPr>
        <p:spPr>
          <a:xfrm>
            <a:off x="215225" y="241575"/>
            <a:ext cx="1465200" cy="615600"/>
          </a:xfrm>
          <a:prstGeom prst="rect">
            <a:avLst/>
          </a:prstGeom>
          <a:solidFill>
            <a:srgbClr val="0000FF"/>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removing wrong directions</a:t>
            </a:r>
            <a:endParaRPr b="0" i="0" sz="1400" u="none" cap="none" strike="noStrike">
              <a:solidFill>
                <a:srgbClr val="FFFFFF"/>
              </a:solidFill>
              <a:latin typeface="Arial"/>
              <a:ea typeface="Arial"/>
              <a:cs typeface="Arial"/>
              <a:sym typeface="Arial"/>
            </a:endParaRPr>
          </a:p>
        </p:txBody>
      </p:sp>
      <p:pic>
        <p:nvPicPr>
          <p:cNvPr id="256" name="Google Shape;256;p14"/>
          <p:cNvPicPr preferRelativeResize="0"/>
          <p:nvPr/>
        </p:nvPicPr>
        <p:blipFill rotWithShape="1">
          <a:blip r:embed="rId3">
            <a:alphaModFix/>
          </a:blip>
          <a:srcRect b="0" l="0" r="0" t="0"/>
          <a:stretch/>
        </p:blipFill>
        <p:spPr>
          <a:xfrm flipH="1">
            <a:off x="5541213" y="3789775"/>
            <a:ext cx="1200150" cy="1181100"/>
          </a:xfrm>
          <a:prstGeom prst="rect">
            <a:avLst/>
          </a:prstGeom>
          <a:noFill/>
          <a:ln>
            <a:noFill/>
          </a:ln>
        </p:spPr>
      </p:pic>
      <p:pic>
        <p:nvPicPr>
          <p:cNvPr id="257" name="Google Shape;257;p14"/>
          <p:cNvPicPr preferRelativeResize="0"/>
          <p:nvPr/>
        </p:nvPicPr>
        <p:blipFill rotWithShape="1">
          <a:blip r:embed="rId4">
            <a:alphaModFix/>
          </a:blip>
          <a:srcRect b="0" l="0" r="0" t="0"/>
          <a:stretch/>
        </p:blipFill>
        <p:spPr>
          <a:xfrm flipH="1">
            <a:off x="7603838" y="3789775"/>
            <a:ext cx="1200150" cy="1181100"/>
          </a:xfrm>
          <a:prstGeom prst="rect">
            <a:avLst/>
          </a:prstGeom>
          <a:noFill/>
          <a:ln>
            <a:noFill/>
          </a:ln>
        </p:spPr>
      </p:pic>
      <p:pic>
        <p:nvPicPr>
          <p:cNvPr id="258" name="Google Shape;258;p14"/>
          <p:cNvPicPr preferRelativeResize="0"/>
          <p:nvPr/>
        </p:nvPicPr>
        <p:blipFill rotWithShape="1">
          <a:blip r:embed="rId5">
            <a:alphaModFix/>
          </a:blip>
          <a:srcRect b="0" l="0" r="0" t="0"/>
          <a:stretch/>
        </p:blipFill>
        <p:spPr>
          <a:xfrm>
            <a:off x="5541188" y="2189800"/>
            <a:ext cx="1190625" cy="1209675"/>
          </a:xfrm>
          <a:prstGeom prst="rect">
            <a:avLst/>
          </a:prstGeom>
          <a:noFill/>
          <a:ln>
            <a:noFill/>
          </a:ln>
        </p:spPr>
      </p:pic>
      <p:pic>
        <p:nvPicPr>
          <p:cNvPr id="259" name="Google Shape;259;p14"/>
          <p:cNvPicPr preferRelativeResize="0"/>
          <p:nvPr/>
        </p:nvPicPr>
        <p:blipFill rotWithShape="1">
          <a:blip r:embed="rId6">
            <a:alphaModFix/>
          </a:blip>
          <a:srcRect b="0" l="0" r="0" t="0"/>
          <a:stretch/>
        </p:blipFill>
        <p:spPr>
          <a:xfrm>
            <a:off x="7608588" y="2189800"/>
            <a:ext cx="1190625" cy="1209675"/>
          </a:xfrm>
          <a:prstGeom prst="rect">
            <a:avLst/>
          </a:prstGeom>
          <a:noFill/>
          <a:ln>
            <a:noFill/>
          </a:ln>
        </p:spPr>
      </p:pic>
      <p:pic>
        <p:nvPicPr>
          <p:cNvPr id="260" name="Google Shape;260;p14"/>
          <p:cNvPicPr preferRelativeResize="0"/>
          <p:nvPr/>
        </p:nvPicPr>
        <p:blipFill rotWithShape="1">
          <a:blip r:embed="rId7">
            <a:alphaModFix/>
          </a:blip>
          <a:srcRect b="0" l="0" r="0" t="0"/>
          <a:stretch/>
        </p:blipFill>
        <p:spPr>
          <a:xfrm>
            <a:off x="5545963" y="470225"/>
            <a:ext cx="1190625" cy="1209675"/>
          </a:xfrm>
          <a:prstGeom prst="rect">
            <a:avLst/>
          </a:prstGeom>
          <a:noFill/>
          <a:ln>
            <a:noFill/>
          </a:ln>
        </p:spPr>
      </p:pic>
      <p:pic>
        <p:nvPicPr>
          <p:cNvPr id="261" name="Google Shape;261;p14"/>
          <p:cNvPicPr preferRelativeResize="0"/>
          <p:nvPr/>
        </p:nvPicPr>
        <p:blipFill rotWithShape="1">
          <a:blip r:embed="rId8">
            <a:alphaModFix/>
          </a:blip>
          <a:srcRect b="0" l="0" r="0" t="0"/>
          <a:stretch/>
        </p:blipFill>
        <p:spPr>
          <a:xfrm>
            <a:off x="7613363" y="470225"/>
            <a:ext cx="1190625" cy="1209675"/>
          </a:xfrm>
          <a:prstGeom prst="rect">
            <a:avLst/>
          </a:prstGeom>
          <a:noFill/>
          <a:ln>
            <a:noFill/>
          </a:ln>
        </p:spPr>
      </p:pic>
      <p:sp>
        <p:nvSpPr>
          <p:cNvPr id="262" name="Google Shape;262;p14"/>
          <p:cNvSpPr/>
          <p:nvPr/>
        </p:nvSpPr>
        <p:spPr>
          <a:xfrm>
            <a:off x="6905275" y="890263"/>
            <a:ext cx="539400" cy="369600"/>
          </a:xfrm>
          <a:prstGeom prst="rightArrow">
            <a:avLst>
              <a:gd fmla="val 50000" name="adj1"/>
              <a:gd fmla="val 50000" name="adj2"/>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14"/>
          <p:cNvSpPr/>
          <p:nvPr/>
        </p:nvSpPr>
        <p:spPr>
          <a:xfrm>
            <a:off x="6900513" y="2609825"/>
            <a:ext cx="539400" cy="369600"/>
          </a:xfrm>
          <a:prstGeom prst="rightArrow">
            <a:avLst>
              <a:gd fmla="val 50000" name="adj1"/>
              <a:gd fmla="val 50000" name="adj2"/>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4"/>
          <p:cNvSpPr/>
          <p:nvPr/>
        </p:nvSpPr>
        <p:spPr>
          <a:xfrm>
            <a:off x="6902900" y="4195513"/>
            <a:ext cx="539400" cy="369600"/>
          </a:xfrm>
          <a:prstGeom prst="rightArrow">
            <a:avLst>
              <a:gd fmla="val 50000" name="adj1"/>
              <a:gd fmla="val 50000" name="adj2"/>
            </a:avLst>
          </a:prstGeom>
          <a:solidFill>
            <a:srgbClr val="00FF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14"/>
          <p:cNvSpPr txBox="1"/>
          <p:nvPr/>
        </p:nvSpPr>
        <p:spPr>
          <a:xfrm>
            <a:off x="504775" y="1078650"/>
            <a:ext cx="4022400" cy="149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The algorithm that analyzes a cross and decides the right direction is the most complicated in this project... i can't explain it only with text and images, so check this video for a full explanation</a:t>
            </a:r>
            <a:endParaRPr b="0" i="0" sz="1700" u="none" cap="none" strike="noStrike">
              <a:solidFill>
                <a:srgbClr val="FFFFFF"/>
              </a:solidFill>
              <a:latin typeface="Arial"/>
              <a:ea typeface="Arial"/>
              <a:cs typeface="Arial"/>
              <a:sym typeface="Arial"/>
            </a:endParaRPr>
          </a:p>
        </p:txBody>
      </p:sp>
      <p:sp>
        <p:nvSpPr>
          <p:cNvPr id="266" name="Google Shape;266;p14"/>
          <p:cNvSpPr txBox="1"/>
          <p:nvPr/>
        </p:nvSpPr>
        <p:spPr>
          <a:xfrm>
            <a:off x="415475" y="449397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9">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
        <p:nvSpPr>
          <p:cNvPr id="267" name="Google Shape;267;p14"/>
          <p:cNvSpPr txBox="1"/>
          <p:nvPr/>
        </p:nvSpPr>
        <p:spPr>
          <a:xfrm>
            <a:off x="1032625" y="2927400"/>
            <a:ext cx="3631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VIDEO: </a:t>
            </a:r>
            <a:r>
              <a:rPr b="0" i="0" lang="it" sz="1400" u="sng" cap="none" strike="noStrike">
                <a:solidFill>
                  <a:schemeClr val="hlink"/>
                </a:solidFill>
                <a:latin typeface="Arial"/>
                <a:ea typeface="Arial"/>
                <a:cs typeface="Arial"/>
                <a:sym typeface="Arial"/>
                <a:hlinkClick r:id="rId10"/>
              </a:rPr>
              <a:t>https://youtu.be/Njx3aAMHUKc</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71" name="Shape 271"/>
        <p:cNvGrpSpPr/>
        <p:nvPr/>
      </p:nvGrpSpPr>
      <p:grpSpPr>
        <a:xfrm>
          <a:off x="0" y="0"/>
          <a:ext cx="0" cy="0"/>
          <a:chOff x="0" y="0"/>
          <a:chExt cx="0" cy="0"/>
        </a:xfrm>
      </p:grpSpPr>
      <p:sp>
        <p:nvSpPr>
          <p:cNvPr id="272" name="Google Shape;272;p15"/>
          <p:cNvSpPr txBox="1"/>
          <p:nvPr/>
        </p:nvSpPr>
        <p:spPr>
          <a:xfrm>
            <a:off x="202025" y="215700"/>
            <a:ext cx="1649700" cy="400200"/>
          </a:xfrm>
          <a:prstGeom prst="rect">
            <a:avLst/>
          </a:prstGeom>
          <a:solidFill>
            <a:srgbClr val="1155CC"/>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line in/out tracking</a:t>
            </a:r>
            <a:endParaRPr b="0" i="0" sz="1400" u="none" cap="none" strike="noStrike">
              <a:solidFill>
                <a:srgbClr val="FFFFFF"/>
              </a:solidFill>
              <a:latin typeface="Arial"/>
              <a:ea typeface="Arial"/>
              <a:cs typeface="Arial"/>
              <a:sym typeface="Arial"/>
            </a:endParaRPr>
          </a:p>
        </p:txBody>
      </p:sp>
      <p:pic>
        <p:nvPicPr>
          <p:cNvPr id="273" name="Google Shape;273;p15"/>
          <p:cNvPicPr preferRelativeResize="0"/>
          <p:nvPr/>
        </p:nvPicPr>
        <p:blipFill rotWithShape="1">
          <a:blip r:embed="rId3">
            <a:alphaModFix/>
          </a:blip>
          <a:srcRect b="0" l="0" r="0" t="0"/>
          <a:stretch/>
        </p:blipFill>
        <p:spPr>
          <a:xfrm>
            <a:off x="376225" y="1577725"/>
            <a:ext cx="2791200" cy="2859275"/>
          </a:xfrm>
          <a:prstGeom prst="rect">
            <a:avLst/>
          </a:prstGeom>
          <a:noFill/>
          <a:ln>
            <a:noFill/>
          </a:ln>
        </p:spPr>
      </p:pic>
      <p:sp>
        <p:nvSpPr>
          <p:cNvPr id="274" name="Google Shape;274;p15"/>
          <p:cNvSpPr txBox="1"/>
          <p:nvPr/>
        </p:nvSpPr>
        <p:spPr>
          <a:xfrm>
            <a:off x="1851725" y="4437000"/>
            <a:ext cx="1373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0000"/>
                </a:solidFill>
                <a:latin typeface="Arial"/>
                <a:ea typeface="Arial"/>
                <a:cs typeface="Arial"/>
                <a:sym typeface="Arial"/>
              </a:rPr>
              <a:t>INPUT</a:t>
            </a:r>
            <a:endParaRPr b="0" i="0" sz="1400" u="none" cap="none" strike="noStrike">
              <a:solidFill>
                <a:srgbClr val="FF0000"/>
              </a:solidFill>
              <a:latin typeface="Arial"/>
              <a:ea typeface="Arial"/>
              <a:cs typeface="Arial"/>
              <a:sym typeface="Arial"/>
            </a:endParaRPr>
          </a:p>
        </p:txBody>
      </p:sp>
      <p:sp>
        <p:nvSpPr>
          <p:cNvPr id="275" name="Google Shape;275;p15"/>
          <p:cNvSpPr txBox="1"/>
          <p:nvPr/>
        </p:nvSpPr>
        <p:spPr>
          <a:xfrm rot="-5400000">
            <a:off x="2594000" y="1844750"/>
            <a:ext cx="142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00FF00"/>
                </a:solidFill>
                <a:latin typeface="Arial"/>
                <a:ea typeface="Arial"/>
                <a:cs typeface="Arial"/>
                <a:sym typeface="Arial"/>
              </a:rPr>
              <a:t>OUTPUT</a:t>
            </a:r>
            <a:endParaRPr b="0" i="0" sz="1400" u="none" cap="none" strike="noStrike">
              <a:solidFill>
                <a:srgbClr val="00FF00"/>
              </a:solidFill>
              <a:latin typeface="Arial"/>
              <a:ea typeface="Arial"/>
              <a:cs typeface="Arial"/>
              <a:sym typeface="Arial"/>
            </a:endParaRPr>
          </a:p>
        </p:txBody>
      </p:sp>
      <p:sp>
        <p:nvSpPr>
          <p:cNvPr id="276" name="Google Shape;276;p15"/>
          <p:cNvSpPr txBox="1"/>
          <p:nvPr/>
        </p:nvSpPr>
        <p:spPr>
          <a:xfrm>
            <a:off x="4047325" y="1804125"/>
            <a:ext cx="45135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The robot tracks the input and output of the line. In order to achieve such a goal, it detects the black pixels near the position of the line input or output in the previous frame.</a:t>
            </a:r>
            <a:endParaRPr b="0" i="0" sz="1700" u="none" cap="none" strike="noStrike">
              <a:solidFill>
                <a:srgbClr val="FFFFFF"/>
              </a:solidFill>
              <a:latin typeface="Arial"/>
              <a:ea typeface="Arial"/>
              <a:cs typeface="Arial"/>
              <a:sym typeface="Arial"/>
            </a:endParaRPr>
          </a:p>
        </p:txBody>
      </p:sp>
      <p:sp>
        <p:nvSpPr>
          <p:cNvPr id="277" name="Google Shape;277;p15"/>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4">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81" name="Shape 281"/>
        <p:cNvGrpSpPr/>
        <p:nvPr/>
      </p:nvGrpSpPr>
      <p:grpSpPr>
        <a:xfrm>
          <a:off x="0" y="0"/>
          <a:ext cx="0" cy="0"/>
          <a:chOff x="0" y="0"/>
          <a:chExt cx="0" cy="0"/>
        </a:xfrm>
      </p:grpSpPr>
      <p:sp>
        <p:nvSpPr>
          <p:cNvPr id="282" name="Google Shape;282;p16"/>
          <p:cNvSpPr txBox="1"/>
          <p:nvPr/>
        </p:nvSpPr>
        <p:spPr>
          <a:xfrm>
            <a:off x="213075" y="224900"/>
            <a:ext cx="1567500" cy="400200"/>
          </a:xfrm>
          <a:prstGeom prst="rect">
            <a:avLst/>
          </a:prstGeom>
          <a:solidFill>
            <a:srgbClr val="7F60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2d control</a:t>
            </a:r>
            <a:endParaRPr b="0" i="0" sz="1400" u="none" cap="none" strike="noStrike">
              <a:solidFill>
                <a:srgbClr val="FFFFFF"/>
              </a:solidFill>
              <a:latin typeface="Arial"/>
              <a:ea typeface="Arial"/>
              <a:cs typeface="Arial"/>
              <a:sym typeface="Arial"/>
            </a:endParaRPr>
          </a:p>
        </p:txBody>
      </p:sp>
      <p:sp>
        <p:nvSpPr>
          <p:cNvPr id="283" name="Google Shape;283;p16"/>
          <p:cNvSpPr txBox="1"/>
          <p:nvPr/>
        </p:nvSpPr>
        <p:spPr>
          <a:xfrm>
            <a:off x="4991200" y="625100"/>
            <a:ext cx="3992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84" name="Google Shape;284;p16"/>
          <p:cNvPicPr preferRelativeResize="0"/>
          <p:nvPr/>
        </p:nvPicPr>
        <p:blipFill rotWithShape="1">
          <a:blip r:embed="rId3">
            <a:alphaModFix/>
          </a:blip>
          <a:srcRect b="0" l="0" r="0" t="0"/>
          <a:stretch/>
        </p:blipFill>
        <p:spPr>
          <a:xfrm>
            <a:off x="152400" y="777500"/>
            <a:ext cx="4213601" cy="4213601"/>
          </a:xfrm>
          <a:prstGeom prst="rect">
            <a:avLst/>
          </a:prstGeom>
          <a:noFill/>
          <a:ln>
            <a:noFill/>
          </a:ln>
        </p:spPr>
      </p:pic>
      <p:sp>
        <p:nvSpPr>
          <p:cNvPr id="285" name="Google Shape;285;p16"/>
          <p:cNvSpPr txBox="1"/>
          <p:nvPr/>
        </p:nvSpPr>
        <p:spPr>
          <a:xfrm>
            <a:off x="4833450" y="420750"/>
            <a:ext cx="3732600" cy="7080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It makes the difference between the center and the output.</a:t>
            </a:r>
            <a:endParaRPr b="0" i="0" sz="1700" u="none" cap="none" strike="noStrike">
              <a:solidFill>
                <a:srgbClr val="FFFFFF"/>
              </a:solidFill>
              <a:latin typeface="Arial"/>
              <a:ea typeface="Arial"/>
              <a:cs typeface="Arial"/>
              <a:sym typeface="Arial"/>
            </a:endParaRPr>
          </a:p>
        </p:txBody>
      </p:sp>
      <p:pic>
        <p:nvPicPr>
          <p:cNvPr id="286" name="Google Shape;286;p16"/>
          <p:cNvPicPr preferRelativeResize="0"/>
          <p:nvPr/>
        </p:nvPicPr>
        <p:blipFill rotWithShape="1">
          <a:blip r:embed="rId4">
            <a:alphaModFix/>
          </a:blip>
          <a:srcRect b="0" l="0" r="0" t="0"/>
          <a:stretch/>
        </p:blipFill>
        <p:spPr>
          <a:xfrm>
            <a:off x="4673350" y="1236554"/>
            <a:ext cx="4310551" cy="1248876"/>
          </a:xfrm>
          <a:prstGeom prst="rect">
            <a:avLst/>
          </a:prstGeom>
          <a:noFill/>
          <a:ln>
            <a:noFill/>
          </a:ln>
        </p:spPr>
      </p:pic>
      <p:sp>
        <p:nvSpPr>
          <p:cNvPr id="287" name="Google Shape;287;p16"/>
          <p:cNvSpPr txBox="1"/>
          <p:nvPr/>
        </p:nvSpPr>
        <p:spPr>
          <a:xfrm>
            <a:off x="4833450" y="3352300"/>
            <a:ext cx="36354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It  uses these 2 values to give  the correct speed to the motors (in case of gap it uses only ΔX)</a:t>
            </a:r>
            <a:endParaRPr b="0" i="0" sz="1400" u="none" cap="none" strike="noStrike">
              <a:solidFill>
                <a:srgbClr val="FFFFFF"/>
              </a:solidFill>
              <a:latin typeface="Arial"/>
              <a:ea typeface="Arial"/>
              <a:cs typeface="Arial"/>
              <a:sym typeface="Arial"/>
            </a:endParaRPr>
          </a:p>
        </p:txBody>
      </p:sp>
      <p:sp>
        <p:nvSpPr>
          <p:cNvPr id="288" name="Google Shape;288;p16"/>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5">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92" name="Shape 292"/>
        <p:cNvGrpSpPr/>
        <p:nvPr/>
      </p:nvGrpSpPr>
      <p:grpSpPr>
        <a:xfrm>
          <a:off x="0" y="0"/>
          <a:ext cx="0" cy="0"/>
          <a:chOff x="0" y="0"/>
          <a:chExt cx="0" cy="0"/>
        </a:xfrm>
      </p:grpSpPr>
      <p:sp>
        <p:nvSpPr>
          <p:cNvPr id="293" name="Google Shape;293;p17"/>
          <p:cNvSpPr txBox="1"/>
          <p:nvPr/>
        </p:nvSpPr>
        <p:spPr>
          <a:xfrm>
            <a:off x="400450" y="260650"/>
            <a:ext cx="990600" cy="400200"/>
          </a:xfrm>
          <a:prstGeom prst="rect">
            <a:avLst/>
          </a:prstGeom>
          <a:solidFill>
            <a:srgbClr val="351C75"/>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obstacle</a:t>
            </a:r>
            <a:endParaRPr b="0" i="0" sz="1400" u="none" cap="none" strike="noStrike">
              <a:solidFill>
                <a:srgbClr val="FFFFFF"/>
              </a:solidFill>
              <a:latin typeface="Arial"/>
              <a:ea typeface="Arial"/>
              <a:cs typeface="Arial"/>
              <a:sym typeface="Arial"/>
            </a:endParaRPr>
          </a:p>
        </p:txBody>
      </p:sp>
      <p:pic>
        <p:nvPicPr>
          <p:cNvPr id="294" name="Google Shape;294;p17"/>
          <p:cNvPicPr preferRelativeResize="0"/>
          <p:nvPr/>
        </p:nvPicPr>
        <p:blipFill rotWithShape="1">
          <a:blip r:embed="rId3">
            <a:alphaModFix/>
          </a:blip>
          <a:srcRect b="0" l="0" r="0" t="0"/>
          <a:stretch/>
        </p:blipFill>
        <p:spPr>
          <a:xfrm>
            <a:off x="1913600" y="-647775"/>
            <a:ext cx="4876800" cy="3657600"/>
          </a:xfrm>
          <a:prstGeom prst="rect">
            <a:avLst/>
          </a:prstGeom>
          <a:noFill/>
          <a:ln>
            <a:noFill/>
          </a:ln>
        </p:spPr>
      </p:pic>
      <p:sp>
        <p:nvSpPr>
          <p:cNvPr id="295" name="Google Shape;295;p17"/>
          <p:cNvSpPr txBox="1"/>
          <p:nvPr/>
        </p:nvSpPr>
        <p:spPr>
          <a:xfrm>
            <a:off x="964700" y="2640450"/>
            <a:ext cx="6774600" cy="2016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In order to detect the obstacle we use HC-SR04 ultrasonic sensors: one is on the front of the robot, and two are on the left and on the right; as a result, they can stay close to the obstacle while turning around it.</a:t>
            </a:r>
            <a:endParaRPr b="0" i="0" sz="17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While the robot is turning around the obstacle, it checks if it is seeing a line with the camera, and if it sees it, it  interrupts the obstacle routine and continues to follow the line.</a:t>
            </a:r>
            <a:endParaRPr b="0" i="0" sz="1700" u="none" cap="none" strike="noStrike">
              <a:solidFill>
                <a:srgbClr val="FFFFFF"/>
              </a:solidFill>
              <a:latin typeface="Arial"/>
              <a:ea typeface="Arial"/>
              <a:cs typeface="Arial"/>
              <a:sym typeface="Arial"/>
            </a:endParaRPr>
          </a:p>
        </p:txBody>
      </p:sp>
      <p:sp>
        <p:nvSpPr>
          <p:cNvPr id="296" name="Google Shape;296;p17"/>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4">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60" name="Shape 60"/>
        <p:cNvGrpSpPr/>
        <p:nvPr/>
      </p:nvGrpSpPr>
      <p:grpSpPr>
        <a:xfrm>
          <a:off x="0" y="0"/>
          <a:ext cx="0" cy="0"/>
          <a:chOff x="0" y="0"/>
          <a:chExt cx="0" cy="0"/>
        </a:xfrm>
      </p:grpSpPr>
      <p:sp>
        <p:nvSpPr>
          <p:cNvPr id="61" name="Google Shape;61;p2"/>
          <p:cNvSpPr txBox="1"/>
          <p:nvPr/>
        </p:nvSpPr>
        <p:spPr>
          <a:xfrm>
            <a:off x="1168175" y="564025"/>
            <a:ext cx="1321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 name="Google Shape;62;p2"/>
          <p:cNvSpPr txBox="1"/>
          <p:nvPr/>
        </p:nvSpPr>
        <p:spPr>
          <a:xfrm>
            <a:off x="3034300" y="217200"/>
            <a:ext cx="1198800" cy="461700"/>
          </a:xfrm>
          <a:prstGeom prst="rect">
            <a:avLst/>
          </a:prstGeom>
          <a:solidFill>
            <a:srgbClr val="434343"/>
          </a:solidFill>
          <a:ln cap="flat" cmpd="sng" w="9525">
            <a:solidFill>
              <a:srgbClr val="000000"/>
            </a:solidFill>
            <a:prstDash val="solid"/>
            <a:round/>
            <a:headEnd len="sm" w="sm" type="none"/>
            <a:tailEnd len="sm" w="sm" type="none"/>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800"/>
              <a:buFont typeface="Arial"/>
              <a:buNone/>
            </a:pPr>
            <a:r>
              <a:rPr b="0" i="0" lang="it" sz="1800" u="none" cap="none" strike="noStrike">
                <a:solidFill>
                  <a:srgbClr val="CCCCCC"/>
                </a:solidFill>
                <a:latin typeface="Arial"/>
                <a:ea typeface="Arial"/>
                <a:cs typeface="Arial"/>
                <a:sym typeface="Arial"/>
              </a:rPr>
              <a:t>Flowchart</a:t>
            </a:r>
            <a:endParaRPr b="0" i="0" sz="1800" u="none" cap="none" strike="noStrike">
              <a:solidFill>
                <a:srgbClr val="CCCCCC"/>
              </a:solidFill>
              <a:latin typeface="Arial"/>
              <a:ea typeface="Arial"/>
              <a:cs typeface="Arial"/>
              <a:sym typeface="Arial"/>
            </a:endParaRPr>
          </a:p>
        </p:txBody>
      </p:sp>
      <p:sp>
        <p:nvSpPr>
          <p:cNvPr id="63" name="Google Shape;63;p2"/>
          <p:cNvSpPr txBox="1"/>
          <p:nvPr/>
        </p:nvSpPr>
        <p:spPr>
          <a:xfrm>
            <a:off x="642125" y="209575"/>
            <a:ext cx="1936500" cy="615600"/>
          </a:xfrm>
          <a:prstGeom prst="rect">
            <a:avLst/>
          </a:prstGeom>
          <a:solidFill>
            <a:srgbClr val="134F5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take</a:t>
            </a:r>
            <a:r>
              <a:rPr b="0" i="0" lang="it" sz="1400" u="none" cap="none" strike="noStrike">
                <a:solidFill>
                  <a:srgbClr val="000000"/>
                </a:solidFill>
                <a:latin typeface="Arial"/>
                <a:ea typeface="Arial"/>
                <a:cs typeface="Arial"/>
                <a:sym typeface="Arial"/>
              </a:rPr>
              <a:t> </a:t>
            </a:r>
            <a:r>
              <a:rPr b="0" i="0" lang="it" sz="1400" u="none" cap="none" strike="noStrike">
                <a:solidFill>
                  <a:srgbClr val="FFFFFF"/>
                </a:solidFill>
                <a:uFill>
                  <a:noFill/>
                </a:uFill>
                <a:latin typeface="Arial"/>
                <a:ea typeface="Arial"/>
                <a:cs typeface="Arial"/>
                <a:sym typeface="Arial"/>
                <a:hlinkClick action="ppaction://hlinksldjump" r:id="rId3">
                  <a:extLst>
                    <a:ext uri="{A12FA001-AC4F-418D-AE19-62706E023703}">
                      <ahyp:hlinkClr val="tx"/>
                    </a:ext>
                  </a:extLst>
                </a:hlinkClick>
              </a:rPr>
              <a:t>a photo (frame)</a:t>
            </a:r>
            <a:br>
              <a:rPr b="0" i="0" lang="it" sz="1400" u="none" cap="none" strike="noStrike">
                <a:solidFill>
                  <a:srgbClr val="FFFFFF"/>
                </a:solidFill>
                <a:uFill>
                  <a:noFill/>
                </a:uFill>
                <a:latin typeface="Arial"/>
                <a:ea typeface="Arial"/>
                <a:cs typeface="Arial"/>
                <a:sym typeface="Arial"/>
                <a:hlinkClick action="ppaction://hlinksldjump" r:id="rId4">
                  <a:extLst>
                    <a:ext uri="{A12FA001-AC4F-418D-AE19-62706E023703}">
                      <ahyp:hlinkClr val="tx"/>
                    </a:ext>
                  </a:extLst>
                </a:hlinkClick>
              </a:rPr>
            </a:br>
            <a:r>
              <a:rPr b="0" i="0" lang="it" sz="1400" u="none" cap="none" strike="noStrike">
                <a:solidFill>
                  <a:srgbClr val="FFFFFF"/>
                </a:solidFill>
                <a:uFill>
                  <a:noFill/>
                </a:uFill>
                <a:latin typeface="Arial"/>
                <a:ea typeface="Arial"/>
                <a:cs typeface="Arial"/>
                <a:sym typeface="Arial"/>
                <a:hlinkClick action="ppaction://hlinksldjump" r:id="rId5">
                  <a:extLst>
                    <a:ext uri="{A12FA001-AC4F-418D-AE19-62706E023703}">
                      <ahyp:hlinkClr val="tx"/>
                    </a:ext>
                  </a:extLst>
                </a:hlinkClick>
              </a:rPr>
              <a:t>(in a thread)</a:t>
            </a:r>
            <a:endParaRPr b="0" i="0" sz="1400" u="none" cap="none" strike="noStrike">
              <a:solidFill>
                <a:srgbClr val="FFFFFF"/>
              </a:solidFill>
              <a:latin typeface="Arial"/>
              <a:ea typeface="Arial"/>
              <a:cs typeface="Arial"/>
              <a:sym typeface="Arial"/>
            </a:endParaRPr>
          </a:p>
        </p:txBody>
      </p:sp>
      <p:sp>
        <p:nvSpPr>
          <p:cNvPr id="64" name="Google Shape;64;p2"/>
          <p:cNvSpPr txBox="1"/>
          <p:nvPr/>
        </p:nvSpPr>
        <p:spPr>
          <a:xfrm>
            <a:off x="570425" y="1235800"/>
            <a:ext cx="2079900" cy="615600"/>
          </a:xfrm>
          <a:prstGeom prst="rect">
            <a:avLst/>
          </a:prstGeom>
          <a:solidFill>
            <a:srgbClr val="CC00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uFill>
                  <a:noFill/>
                </a:uFill>
                <a:latin typeface="Arial"/>
                <a:ea typeface="Arial"/>
                <a:cs typeface="Arial"/>
                <a:sym typeface="Arial"/>
                <a:hlinkClick action="ppaction://hlinksldjump" r:id="rId6">
                  <a:extLst>
                    <a:ext uri="{A12FA001-AC4F-418D-AE19-62706E023703}">
                      <ahyp:hlinkClr val="tx"/>
                    </a:ext>
                  </a:extLst>
                </a:hlinkClick>
              </a:rPr>
              <a:t>make some adjustment for better reading</a:t>
            </a:r>
            <a:endParaRPr b="0" i="0" sz="1400" u="none" cap="none" strike="noStrike">
              <a:solidFill>
                <a:srgbClr val="FFFFFF"/>
              </a:solidFill>
              <a:latin typeface="Arial"/>
              <a:ea typeface="Arial"/>
              <a:cs typeface="Arial"/>
              <a:sym typeface="Arial"/>
            </a:endParaRPr>
          </a:p>
        </p:txBody>
      </p:sp>
      <p:sp>
        <p:nvSpPr>
          <p:cNvPr id="65" name="Google Shape;65;p2"/>
          <p:cNvSpPr txBox="1"/>
          <p:nvPr/>
        </p:nvSpPr>
        <p:spPr>
          <a:xfrm>
            <a:off x="730775" y="2418575"/>
            <a:ext cx="1759200" cy="831300"/>
          </a:xfrm>
          <a:prstGeom prst="rect">
            <a:avLst/>
          </a:prstGeom>
          <a:solidFill>
            <a:srgbClr val="CC4125"/>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chemeClr val="hlink"/>
                </a:solidFill>
                <a:uFill>
                  <a:noFill/>
                </a:uFill>
                <a:latin typeface="Arial"/>
                <a:ea typeface="Arial"/>
                <a:cs typeface="Arial"/>
                <a:sym typeface="Arial"/>
                <a:hlinkClick action="ppaction://hlinksldjump" r:id="rId7"/>
              </a:rPr>
              <a:t>difference between left and right black pixels</a:t>
            </a:r>
            <a:endParaRPr b="0" i="0" sz="1400" u="none" cap="none" strike="noStrike">
              <a:solidFill>
                <a:srgbClr val="000000"/>
              </a:solidFill>
              <a:latin typeface="Arial"/>
              <a:ea typeface="Arial"/>
              <a:cs typeface="Arial"/>
              <a:sym typeface="Arial"/>
            </a:endParaRPr>
          </a:p>
        </p:txBody>
      </p:sp>
      <p:sp>
        <p:nvSpPr>
          <p:cNvPr id="66" name="Google Shape;66;p2"/>
          <p:cNvSpPr txBox="1"/>
          <p:nvPr/>
        </p:nvSpPr>
        <p:spPr>
          <a:xfrm>
            <a:off x="6103400" y="3803125"/>
            <a:ext cx="1649700" cy="400200"/>
          </a:xfrm>
          <a:prstGeom prst="rect">
            <a:avLst/>
          </a:prstGeom>
          <a:solidFill>
            <a:srgbClr val="1155CC"/>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hlink"/>
                </a:solidFill>
                <a:uFill>
                  <a:noFill/>
                </a:uFill>
                <a:latin typeface="Arial"/>
                <a:ea typeface="Arial"/>
                <a:cs typeface="Arial"/>
                <a:sym typeface="Arial"/>
                <a:hlinkClick action="ppaction://hlinksldjump" r:id="rId8"/>
              </a:rPr>
              <a:t>line in/out tracking</a:t>
            </a:r>
            <a:endParaRPr b="0" i="0" sz="1400" u="none" cap="none" strike="noStrike">
              <a:solidFill>
                <a:srgbClr val="000000"/>
              </a:solidFill>
              <a:latin typeface="Arial"/>
              <a:ea typeface="Arial"/>
              <a:cs typeface="Arial"/>
              <a:sym typeface="Arial"/>
            </a:endParaRPr>
          </a:p>
        </p:txBody>
      </p:sp>
      <p:sp>
        <p:nvSpPr>
          <p:cNvPr id="67" name="Google Shape;67;p2"/>
          <p:cNvSpPr txBox="1"/>
          <p:nvPr/>
        </p:nvSpPr>
        <p:spPr>
          <a:xfrm>
            <a:off x="7418175" y="2526425"/>
            <a:ext cx="1465200" cy="615600"/>
          </a:xfrm>
          <a:prstGeom prst="rect">
            <a:avLst/>
          </a:prstGeom>
          <a:solidFill>
            <a:srgbClr val="0000FF"/>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chemeClr val="hlink"/>
                </a:solidFill>
                <a:uFill>
                  <a:noFill/>
                </a:uFill>
                <a:latin typeface="Arial"/>
                <a:ea typeface="Arial"/>
                <a:cs typeface="Arial"/>
                <a:sym typeface="Arial"/>
                <a:hlinkClick action="ppaction://hlinksldjump" r:id="rId9"/>
              </a:rPr>
              <a:t>removing wrong directions</a:t>
            </a:r>
            <a:endParaRPr b="0" i="0" sz="1400" u="none" cap="none" strike="noStrike">
              <a:solidFill>
                <a:srgbClr val="000000"/>
              </a:solidFill>
              <a:latin typeface="Arial"/>
              <a:ea typeface="Arial"/>
              <a:cs typeface="Arial"/>
              <a:sym typeface="Arial"/>
            </a:endParaRPr>
          </a:p>
        </p:txBody>
      </p:sp>
      <p:sp>
        <p:nvSpPr>
          <p:cNvPr id="68" name="Google Shape;68;p2"/>
          <p:cNvSpPr txBox="1"/>
          <p:nvPr/>
        </p:nvSpPr>
        <p:spPr>
          <a:xfrm>
            <a:off x="3617050" y="3803125"/>
            <a:ext cx="1567500" cy="400200"/>
          </a:xfrm>
          <a:prstGeom prst="rect">
            <a:avLst/>
          </a:prstGeom>
          <a:solidFill>
            <a:srgbClr val="7F60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chemeClr val="hlink"/>
                </a:solidFill>
                <a:uFill>
                  <a:noFill/>
                </a:uFill>
                <a:latin typeface="Arial"/>
                <a:ea typeface="Arial"/>
                <a:cs typeface="Arial"/>
                <a:sym typeface="Arial"/>
                <a:hlinkClick action="ppaction://hlinksldjump" r:id="rId10"/>
              </a:rPr>
              <a:t>2d control</a:t>
            </a:r>
            <a:endParaRPr b="0" i="0" sz="1400" u="none" cap="none" strike="noStrike">
              <a:solidFill>
                <a:srgbClr val="000000"/>
              </a:solidFill>
              <a:latin typeface="Arial"/>
              <a:ea typeface="Arial"/>
              <a:cs typeface="Arial"/>
              <a:sym typeface="Arial"/>
            </a:endParaRPr>
          </a:p>
        </p:txBody>
      </p:sp>
      <p:sp>
        <p:nvSpPr>
          <p:cNvPr id="69" name="Google Shape;69;p2"/>
          <p:cNvSpPr/>
          <p:nvPr/>
        </p:nvSpPr>
        <p:spPr>
          <a:xfrm rot="5400000">
            <a:off x="1557572" y="912626"/>
            <a:ext cx="317700" cy="235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 name="Google Shape;70;p2"/>
          <p:cNvSpPr/>
          <p:nvPr/>
        </p:nvSpPr>
        <p:spPr>
          <a:xfrm>
            <a:off x="2845088" y="1430200"/>
            <a:ext cx="577200" cy="226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 name="Google Shape;71;p2"/>
          <p:cNvSpPr/>
          <p:nvPr/>
        </p:nvSpPr>
        <p:spPr>
          <a:xfrm flipH="1" rot="-5400000">
            <a:off x="3114950" y="1865225"/>
            <a:ext cx="891300" cy="1547100"/>
          </a:xfrm>
          <a:prstGeom prst="bentUpArrow">
            <a:avLst>
              <a:gd fmla="val 11823" name="adj1"/>
              <a:gd fmla="val 25903" name="adj2"/>
              <a:gd fmla="val 23642"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 name="Google Shape;72;p2"/>
          <p:cNvSpPr/>
          <p:nvPr/>
        </p:nvSpPr>
        <p:spPr>
          <a:xfrm>
            <a:off x="5094313" y="1367350"/>
            <a:ext cx="655800" cy="352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 name="Google Shape;73;p2"/>
          <p:cNvSpPr/>
          <p:nvPr/>
        </p:nvSpPr>
        <p:spPr>
          <a:xfrm>
            <a:off x="3494200" y="927100"/>
            <a:ext cx="1567500" cy="1233000"/>
          </a:xfrm>
          <a:prstGeom prst="diamond">
            <a:avLst/>
          </a:prstGeom>
          <a:solidFill>
            <a:srgbClr val="9900FF"/>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2"/>
          <p:cNvSpPr txBox="1"/>
          <p:nvPr/>
        </p:nvSpPr>
        <p:spPr>
          <a:xfrm>
            <a:off x="3617050" y="1343500"/>
            <a:ext cx="13218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uFill>
                  <a:noFill/>
                </a:uFill>
                <a:latin typeface="Arial"/>
                <a:ea typeface="Arial"/>
                <a:cs typeface="Arial"/>
                <a:sym typeface="Arial"/>
                <a:hlinkClick action="ppaction://hlinksldjump" r:id="rId11">
                  <a:extLst>
                    <a:ext uri="{A12FA001-AC4F-418D-AE19-62706E023703}">
                      <ahyp:hlinkClr val="tx"/>
                    </a:ext>
                  </a:extLst>
                </a:hlinkClick>
              </a:rPr>
              <a:t>check if gap</a:t>
            </a:r>
            <a:endParaRPr b="0" i="0" sz="1400" u="none" cap="none" strike="noStrike">
              <a:solidFill>
                <a:srgbClr val="FFFFFF"/>
              </a:solidFill>
              <a:latin typeface="Arial"/>
              <a:ea typeface="Arial"/>
              <a:cs typeface="Arial"/>
              <a:sym typeface="Arial"/>
            </a:endParaRPr>
          </a:p>
        </p:txBody>
      </p:sp>
      <p:sp>
        <p:nvSpPr>
          <p:cNvPr id="75" name="Google Shape;75;p2"/>
          <p:cNvSpPr/>
          <p:nvPr/>
        </p:nvSpPr>
        <p:spPr>
          <a:xfrm>
            <a:off x="5854425" y="927100"/>
            <a:ext cx="1567500" cy="1233000"/>
          </a:xfrm>
          <a:prstGeom prst="diamond">
            <a:avLst/>
          </a:prstGeom>
          <a:solidFill>
            <a:srgbClr val="741B47"/>
          </a:solidFill>
          <a:ln cap="flat" cmpd="sng" w="9525">
            <a:solidFill>
              <a:srgbClr val="741B47"/>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
          <p:cNvSpPr txBox="1"/>
          <p:nvPr/>
        </p:nvSpPr>
        <p:spPr>
          <a:xfrm>
            <a:off x="5905575" y="1343500"/>
            <a:ext cx="14652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chemeClr val="hlink"/>
                </a:solidFill>
                <a:uFill>
                  <a:noFill/>
                </a:uFill>
                <a:latin typeface="Arial"/>
                <a:ea typeface="Arial"/>
                <a:cs typeface="Arial"/>
                <a:sym typeface="Arial"/>
                <a:hlinkClick action="ppaction://hlinksldjump" r:id="rId12"/>
              </a:rPr>
              <a:t>check if I cross</a:t>
            </a:r>
            <a:endParaRPr b="0" i="0" sz="1400" u="none" cap="none" strike="noStrike">
              <a:solidFill>
                <a:srgbClr val="000000"/>
              </a:solidFill>
              <a:latin typeface="Arial"/>
              <a:ea typeface="Arial"/>
              <a:cs typeface="Arial"/>
              <a:sym typeface="Arial"/>
            </a:endParaRPr>
          </a:p>
        </p:txBody>
      </p:sp>
      <p:sp>
        <p:nvSpPr>
          <p:cNvPr id="77" name="Google Shape;77;p2"/>
          <p:cNvSpPr txBox="1"/>
          <p:nvPr/>
        </p:nvSpPr>
        <p:spPr>
          <a:xfrm>
            <a:off x="5071925" y="1086575"/>
            <a:ext cx="4713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NO</a:t>
            </a:r>
            <a:endParaRPr b="0" i="0" sz="1400" u="none" cap="none" strike="noStrike">
              <a:solidFill>
                <a:srgbClr val="FFFFFF"/>
              </a:solidFill>
              <a:latin typeface="Arial"/>
              <a:ea typeface="Arial"/>
              <a:cs typeface="Arial"/>
              <a:sym typeface="Arial"/>
            </a:endParaRPr>
          </a:p>
        </p:txBody>
      </p:sp>
      <p:sp>
        <p:nvSpPr>
          <p:cNvPr id="78" name="Google Shape;78;p2"/>
          <p:cNvSpPr txBox="1"/>
          <p:nvPr/>
        </p:nvSpPr>
        <p:spPr>
          <a:xfrm>
            <a:off x="3227625" y="2408300"/>
            <a:ext cx="5772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YES</a:t>
            </a:r>
            <a:endParaRPr b="0" i="0" sz="1400" u="none" cap="none" strike="noStrike">
              <a:solidFill>
                <a:srgbClr val="FFFFFF"/>
              </a:solidFill>
              <a:latin typeface="Arial"/>
              <a:ea typeface="Arial"/>
              <a:cs typeface="Arial"/>
              <a:sym typeface="Arial"/>
            </a:endParaRPr>
          </a:p>
        </p:txBody>
      </p:sp>
      <p:sp>
        <p:nvSpPr>
          <p:cNvPr id="79" name="Google Shape;79;p2"/>
          <p:cNvSpPr/>
          <p:nvPr/>
        </p:nvSpPr>
        <p:spPr>
          <a:xfrm flipH="1" rot="10800000">
            <a:off x="7479725" y="1496575"/>
            <a:ext cx="993900" cy="973200"/>
          </a:xfrm>
          <a:prstGeom prst="bentUpArrow">
            <a:avLst>
              <a:gd fmla="val 13866"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2"/>
          <p:cNvSpPr/>
          <p:nvPr/>
        </p:nvSpPr>
        <p:spPr>
          <a:xfrm rot="10800000">
            <a:off x="6494775" y="2274075"/>
            <a:ext cx="286800" cy="1398900"/>
          </a:xfrm>
          <a:prstGeom prst="up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 name="Google Shape;81;p2"/>
          <p:cNvSpPr/>
          <p:nvPr/>
        </p:nvSpPr>
        <p:spPr>
          <a:xfrm flipH="1" rot="-5400000">
            <a:off x="7621275" y="3414300"/>
            <a:ext cx="966900" cy="4713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2"/>
          <p:cNvSpPr/>
          <p:nvPr/>
        </p:nvSpPr>
        <p:spPr>
          <a:xfrm>
            <a:off x="5316063" y="3889825"/>
            <a:ext cx="655800" cy="226800"/>
          </a:xfrm>
          <a:prstGeom prst="lef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2"/>
          <p:cNvSpPr/>
          <p:nvPr/>
        </p:nvSpPr>
        <p:spPr>
          <a:xfrm rot="5400000">
            <a:off x="2002350" y="2629675"/>
            <a:ext cx="909900" cy="2237400"/>
          </a:xfrm>
          <a:prstGeom prst="bentUpArrow">
            <a:avLst>
              <a:gd fmla="val 12848" name="adj1"/>
              <a:gd fmla="val 20481" name="adj2"/>
              <a:gd fmla="val 26754"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 name="Google Shape;84;p2"/>
          <p:cNvSpPr txBox="1"/>
          <p:nvPr/>
        </p:nvSpPr>
        <p:spPr>
          <a:xfrm>
            <a:off x="7592375" y="1137800"/>
            <a:ext cx="768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YES</a:t>
            </a:r>
            <a:endParaRPr b="0" i="0" sz="1400" u="none" cap="none" strike="noStrike">
              <a:solidFill>
                <a:srgbClr val="FFFFFF"/>
              </a:solidFill>
              <a:latin typeface="Arial"/>
              <a:ea typeface="Arial"/>
              <a:cs typeface="Arial"/>
              <a:sym typeface="Arial"/>
            </a:endParaRPr>
          </a:p>
        </p:txBody>
      </p:sp>
      <p:sp>
        <p:nvSpPr>
          <p:cNvPr id="85" name="Google Shape;85;p2"/>
          <p:cNvSpPr txBox="1"/>
          <p:nvPr/>
        </p:nvSpPr>
        <p:spPr>
          <a:xfrm rot="-5400000">
            <a:off x="6144578" y="2826020"/>
            <a:ext cx="534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NO</a:t>
            </a:r>
            <a:endParaRPr b="0" i="0" sz="1400" u="none" cap="none" strike="noStrike">
              <a:solidFill>
                <a:srgbClr val="FFFFFF"/>
              </a:solidFill>
              <a:latin typeface="Arial"/>
              <a:ea typeface="Arial"/>
              <a:cs typeface="Arial"/>
              <a:sym typeface="Arial"/>
            </a:endParaRPr>
          </a:p>
        </p:txBody>
      </p:sp>
      <p:sp>
        <p:nvSpPr>
          <p:cNvPr id="86" name="Google Shape;86;p2"/>
          <p:cNvSpPr txBox="1"/>
          <p:nvPr/>
        </p:nvSpPr>
        <p:spPr>
          <a:xfrm>
            <a:off x="1115075" y="4549125"/>
            <a:ext cx="990600" cy="400200"/>
          </a:xfrm>
          <a:prstGeom prst="rect">
            <a:avLst/>
          </a:prstGeom>
          <a:solidFill>
            <a:srgbClr val="351C75"/>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hlink"/>
                </a:solidFill>
                <a:uFill>
                  <a:noFill/>
                </a:uFill>
                <a:latin typeface="Arial"/>
                <a:ea typeface="Arial"/>
                <a:cs typeface="Arial"/>
                <a:sym typeface="Arial"/>
                <a:hlinkClick action="ppaction://hlinksldjump" r:id="rId13"/>
              </a:rPr>
              <a:t>obstacle</a:t>
            </a:r>
            <a:endParaRPr b="0" i="0" sz="1400" u="none" cap="none" strike="noStrike">
              <a:solidFill>
                <a:srgbClr val="FFFFFF"/>
              </a:solidFill>
              <a:latin typeface="Arial"/>
              <a:ea typeface="Arial"/>
              <a:cs typeface="Arial"/>
              <a:sym typeface="Arial"/>
            </a:endParaRPr>
          </a:p>
        </p:txBody>
      </p:sp>
      <p:sp>
        <p:nvSpPr>
          <p:cNvPr id="87" name="Google Shape;87;p2"/>
          <p:cNvSpPr/>
          <p:nvPr/>
        </p:nvSpPr>
        <p:spPr>
          <a:xfrm flipH="1" rot="-5400000">
            <a:off x="3014550" y="3560775"/>
            <a:ext cx="530400" cy="2106600"/>
          </a:xfrm>
          <a:prstGeom prst="bentUpArrow">
            <a:avLst>
              <a:gd fmla="val 25000" name="adj1"/>
              <a:gd fmla="val 25000" name="adj2"/>
              <a:gd fmla="val 25000" name="adj3"/>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 name="Google Shape;88;p2"/>
          <p:cNvSpPr/>
          <p:nvPr/>
        </p:nvSpPr>
        <p:spPr>
          <a:xfrm rot="-5400000">
            <a:off x="-1661075" y="2111850"/>
            <a:ext cx="4533300" cy="870600"/>
          </a:xfrm>
          <a:prstGeom prst="uturnArrow">
            <a:avLst>
              <a:gd fmla="val 13809" name="adj1"/>
              <a:gd fmla="val 15521" name="adj2"/>
              <a:gd fmla="val 17471" name="adj3"/>
              <a:gd fmla="val 43750" name="adj4"/>
              <a:gd fmla="val 48277"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 name="Google Shape;89;p2"/>
          <p:cNvSpPr txBox="1"/>
          <p:nvPr/>
        </p:nvSpPr>
        <p:spPr>
          <a:xfrm>
            <a:off x="4523175" y="247950"/>
            <a:ext cx="423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you can click on every block for more explanations</a:t>
            </a:r>
            <a:endParaRPr b="0" i="0" sz="1400" u="none" cap="none" strike="noStrike">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93" name="Shape 93"/>
        <p:cNvGrpSpPr/>
        <p:nvPr/>
      </p:nvGrpSpPr>
      <p:grpSpPr>
        <a:xfrm>
          <a:off x="0" y="0"/>
          <a:ext cx="0" cy="0"/>
          <a:chOff x="0" y="0"/>
          <a:chExt cx="0" cy="0"/>
        </a:xfrm>
      </p:grpSpPr>
      <p:sp>
        <p:nvSpPr>
          <p:cNvPr id="94" name="Google Shape;94;p3"/>
          <p:cNvSpPr txBox="1"/>
          <p:nvPr/>
        </p:nvSpPr>
        <p:spPr>
          <a:xfrm>
            <a:off x="758325" y="543525"/>
            <a:ext cx="1321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 name="Google Shape;95;p3"/>
          <p:cNvSpPr txBox="1"/>
          <p:nvPr/>
        </p:nvSpPr>
        <p:spPr>
          <a:xfrm>
            <a:off x="232275" y="189075"/>
            <a:ext cx="1936500" cy="615600"/>
          </a:xfrm>
          <a:prstGeom prst="rect">
            <a:avLst/>
          </a:prstGeom>
          <a:solidFill>
            <a:srgbClr val="134F5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take a photo (frame)</a:t>
            </a:r>
            <a:br>
              <a:rPr b="0" i="0" lang="it" sz="1400" u="none" cap="none" strike="noStrike">
                <a:solidFill>
                  <a:srgbClr val="FFFFFF"/>
                </a:solidFill>
                <a:latin typeface="Arial"/>
                <a:ea typeface="Arial"/>
                <a:cs typeface="Arial"/>
                <a:sym typeface="Arial"/>
              </a:rPr>
            </a:br>
            <a:r>
              <a:rPr b="0" i="0" lang="it" sz="1400" u="none" cap="none" strike="noStrike">
                <a:solidFill>
                  <a:srgbClr val="FFFFFF"/>
                </a:solidFill>
                <a:latin typeface="Arial"/>
                <a:ea typeface="Arial"/>
                <a:cs typeface="Arial"/>
                <a:sym typeface="Arial"/>
              </a:rPr>
              <a:t>(in a thread)</a:t>
            </a:r>
            <a:endParaRPr b="0" i="0" sz="1400" u="none" cap="none" strike="noStrike">
              <a:solidFill>
                <a:srgbClr val="FFFFFF"/>
              </a:solidFill>
              <a:latin typeface="Arial"/>
              <a:ea typeface="Arial"/>
              <a:cs typeface="Arial"/>
              <a:sym typeface="Arial"/>
            </a:endParaRPr>
          </a:p>
        </p:txBody>
      </p:sp>
      <p:sp>
        <p:nvSpPr>
          <p:cNvPr id="96" name="Google Shape;96;p3"/>
          <p:cNvSpPr txBox="1"/>
          <p:nvPr/>
        </p:nvSpPr>
        <p:spPr>
          <a:xfrm>
            <a:off x="1302350" y="1752825"/>
            <a:ext cx="1182300" cy="400200"/>
          </a:xfrm>
          <a:prstGeom prst="rect">
            <a:avLst/>
          </a:prstGeom>
          <a:solidFill>
            <a:srgbClr val="9900FF"/>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000000"/>
                </a:solidFill>
                <a:latin typeface="Arial"/>
                <a:ea typeface="Arial"/>
                <a:cs typeface="Arial"/>
                <a:sym typeface="Arial"/>
              </a:rPr>
              <a:t>take a photo</a:t>
            </a:r>
            <a:endParaRPr b="0" i="0" sz="1400" u="none" cap="none" strike="noStrike">
              <a:solidFill>
                <a:srgbClr val="000000"/>
              </a:solidFill>
              <a:latin typeface="Arial"/>
              <a:ea typeface="Arial"/>
              <a:cs typeface="Arial"/>
              <a:sym typeface="Arial"/>
            </a:endParaRPr>
          </a:p>
        </p:txBody>
      </p:sp>
      <p:sp>
        <p:nvSpPr>
          <p:cNvPr id="97" name="Google Shape;97;p3"/>
          <p:cNvSpPr txBox="1"/>
          <p:nvPr/>
        </p:nvSpPr>
        <p:spPr>
          <a:xfrm flipH="1">
            <a:off x="1194173" y="3205862"/>
            <a:ext cx="1443000" cy="400200"/>
          </a:xfrm>
          <a:prstGeom prst="rect">
            <a:avLst/>
          </a:prstGeom>
          <a:solidFill>
            <a:srgbClr val="9900FF"/>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000000"/>
                </a:solidFill>
                <a:latin typeface="Arial"/>
                <a:ea typeface="Arial"/>
                <a:cs typeface="Arial"/>
                <a:sym typeface="Arial"/>
              </a:rPr>
              <a:t>analyze image</a:t>
            </a:r>
            <a:endParaRPr b="0" i="0" sz="1400" u="none" cap="none" strike="noStrike">
              <a:solidFill>
                <a:srgbClr val="000000"/>
              </a:solidFill>
              <a:latin typeface="Arial"/>
              <a:ea typeface="Arial"/>
              <a:cs typeface="Arial"/>
              <a:sym typeface="Arial"/>
            </a:endParaRPr>
          </a:p>
        </p:txBody>
      </p:sp>
      <p:sp>
        <p:nvSpPr>
          <p:cNvPr id="98" name="Google Shape;98;p3"/>
          <p:cNvSpPr/>
          <p:nvPr/>
        </p:nvSpPr>
        <p:spPr>
          <a:xfrm flipH="1">
            <a:off x="1794767" y="2343139"/>
            <a:ext cx="241800" cy="6726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3"/>
          <p:cNvSpPr/>
          <p:nvPr/>
        </p:nvSpPr>
        <p:spPr>
          <a:xfrm flipH="1" rot="5400000">
            <a:off x="2282150" y="2133049"/>
            <a:ext cx="1781400" cy="878100"/>
          </a:xfrm>
          <a:prstGeom prst="uturnArrow">
            <a:avLst>
              <a:gd fmla="val 16910" name="adj1"/>
              <a:gd fmla="val 25000" name="adj2"/>
              <a:gd fmla="val 25000" name="adj3"/>
              <a:gd fmla="val 43750" name="adj4"/>
              <a:gd fmla="val 100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3"/>
          <p:cNvSpPr txBox="1"/>
          <p:nvPr/>
        </p:nvSpPr>
        <p:spPr>
          <a:xfrm>
            <a:off x="1194175" y="1177800"/>
            <a:ext cx="13989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9900FF"/>
                </a:solidFill>
                <a:latin typeface="Arial"/>
                <a:ea typeface="Arial"/>
                <a:cs typeface="Arial"/>
                <a:sym typeface="Arial"/>
              </a:rPr>
              <a:t>THREAD</a:t>
            </a:r>
            <a:br>
              <a:rPr b="0" i="0" lang="it" sz="1400" u="none" cap="none" strike="noStrike">
                <a:solidFill>
                  <a:srgbClr val="9900FF"/>
                </a:solidFill>
                <a:latin typeface="Arial"/>
                <a:ea typeface="Arial"/>
                <a:cs typeface="Arial"/>
                <a:sym typeface="Arial"/>
              </a:rPr>
            </a:br>
            <a:r>
              <a:rPr b="0" i="0" lang="it" sz="1400" u="none" cap="none" strike="noStrike">
                <a:solidFill>
                  <a:srgbClr val="9900FF"/>
                </a:solidFill>
                <a:latin typeface="Arial"/>
                <a:ea typeface="Arial"/>
                <a:cs typeface="Arial"/>
                <a:sym typeface="Arial"/>
              </a:rPr>
              <a:t>(60 ms tot)</a:t>
            </a:r>
            <a:endParaRPr b="0" i="0" sz="1400" u="none" cap="none" strike="noStrike">
              <a:solidFill>
                <a:srgbClr val="9900FF"/>
              </a:solidFill>
              <a:latin typeface="Arial"/>
              <a:ea typeface="Arial"/>
              <a:cs typeface="Arial"/>
              <a:sym typeface="Arial"/>
            </a:endParaRPr>
          </a:p>
        </p:txBody>
      </p:sp>
      <p:sp>
        <p:nvSpPr>
          <p:cNvPr id="101" name="Google Shape;101;p3"/>
          <p:cNvSpPr txBox="1"/>
          <p:nvPr/>
        </p:nvSpPr>
        <p:spPr>
          <a:xfrm>
            <a:off x="2014400" y="2170425"/>
            <a:ext cx="71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accent4"/>
                </a:solidFill>
                <a:latin typeface="Arial"/>
                <a:ea typeface="Arial"/>
                <a:cs typeface="Arial"/>
                <a:sym typeface="Arial"/>
              </a:rPr>
              <a:t>30 ms</a:t>
            </a:r>
            <a:endParaRPr b="0" i="0" sz="1400" u="none" cap="none" strike="noStrike">
              <a:solidFill>
                <a:schemeClr val="accent4"/>
              </a:solidFill>
              <a:latin typeface="Arial"/>
              <a:ea typeface="Arial"/>
              <a:cs typeface="Arial"/>
              <a:sym typeface="Arial"/>
            </a:endParaRPr>
          </a:p>
        </p:txBody>
      </p:sp>
      <p:sp>
        <p:nvSpPr>
          <p:cNvPr id="102" name="Google Shape;102;p3"/>
          <p:cNvSpPr txBox="1"/>
          <p:nvPr/>
        </p:nvSpPr>
        <p:spPr>
          <a:xfrm>
            <a:off x="2014400" y="3565500"/>
            <a:ext cx="71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accent4"/>
                </a:solidFill>
                <a:latin typeface="Arial"/>
                <a:ea typeface="Arial"/>
                <a:cs typeface="Arial"/>
                <a:sym typeface="Arial"/>
              </a:rPr>
              <a:t>30 ms</a:t>
            </a:r>
            <a:endParaRPr b="0" i="0" sz="1400" u="none" cap="none" strike="noStrike">
              <a:solidFill>
                <a:schemeClr val="accent4"/>
              </a:solidFill>
              <a:latin typeface="Arial"/>
              <a:ea typeface="Arial"/>
              <a:cs typeface="Arial"/>
              <a:sym typeface="Arial"/>
            </a:endParaRPr>
          </a:p>
        </p:txBody>
      </p:sp>
      <p:sp>
        <p:nvSpPr>
          <p:cNvPr id="103" name="Google Shape;103;p3"/>
          <p:cNvSpPr txBox="1"/>
          <p:nvPr/>
        </p:nvSpPr>
        <p:spPr>
          <a:xfrm flipH="1" rot="5400000">
            <a:off x="-521400" y="1752825"/>
            <a:ext cx="1443000" cy="400200"/>
          </a:xfrm>
          <a:prstGeom prst="rect">
            <a:avLst/>
          </a:prstGeom>
          <a:solidFill>
            <a:srgbClr val="990000"/>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single threading</a:t>
            </a:r>
            <a:endParaRPr b="0" i="0" sz="1400" u="none" cap="none" strike="noStrike">
              <a:solidFill>
                <a:srgbClr val="FFFFFF"/>
              </a:solidFill>
              <a:latin typeface="Arial"/>
              <a:ea typeface="Arial"/>
              <a:cs typeface="Arial"/>
              <a:sym typeface="Arial"/>
            </a:endParaRPr>
          </a:p>
        </p:txBody>
      </p:sp>
      <p:sp>
        <p:nvSpPr>
          <p:cNvPr id="104" name="Google Shape;104;p3"/>
          <p:cNvSpPr txBox="1"/>
          <p:nvPr/>
        </p:nvSpPr>
        <p:spPr>
          <a:xfrm>
            <a:off x="4572000" y="2343150"/>
            <a:ext cx="4227000" cy="14547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-taking a photo takes around 30 ms (at 30 fps)</a:t>
            </a:r>
            <a:br>
              <a:rPr b="0" i="0" lang="it" sz="1400" u="none" cap="none" strike="noStrike">
                <a:solidFill>
                  <a:srgbClr val="FFFFFF"/>
                </a:solidFill>
                <a:latin typeface="Arial"/>
                <a:ea typeface="Arial"/>
                <a:cs typeface="Arial"/>
                <a:sym typeface="Arial"/>
              </a:rPr>
            </a:br>
            <a:r>
              <a:rPr b="0" i="0" lang="it" sz="1400" u="none" cap="none" strike="noStrike">
                <a:solidFill>
                  <a:srgbClr val="FFFFFF"/>
                </a:solidFill>
                <a:latin typeface="Arial"/>
                <a:ea typeface="Arial"/>
                <a:cs typeface="Arial"/>
                <a:sym typeface="Arial"/>
              </a:rPr>
              <a:t>-analysing the photo (30 ms)</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60 ms total</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1/0.06 = 17 fps</a:t>
            </a:r>
            <a:endParaRPr b="0" i="0" sz="1400" u="none" cap="none" strike="noStrike">
              <a:solidFill>
                <a:srgbClr val="FFFFFF"/>
              </a:solidFill>
              <a:latin typeface="Arial"/>
              <a:ea typeface="Arial"/>
              <a:cs typeface="Arial"/>
              <a:sym typeface="Arial"/>
            </a:endParaRPr>
          </a:p>
        </p:txBody>
      </p:sp>
      <p:sp>
        <p:nvSpPr>
          <p:cNvPr id="105" name="Google Shape;105;p3"/>
          <p:cNvSpPr txBox="1"/>
          <p:nvPr/>
        </p:nvSpPr>
        <p:spPr>
          <a:xfrm>
            <a:off x="4335650" y="1104025"/>
            <a:ext cx="3369900" cy="831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if I use only a thread when I decide to take a new photo I need to wait for about 30 ms to  have it ready</a:t>
            </a:r>
            <a:endParaRPr b="0" i="0" sz="1400" u="none" cap="none" strike="noStrike">
              <a:solidFill>
                <a:srgbClr val="FFFFFF"/>
              </a:solidFill>
              <a:latin typeface="Arial"/>
              <a:ea typeface="Arial"/>
              <a:cs typeface="Arial"/>
              <a:sym typeface="Arial"/>
            </a:endParaRPr>
          </a:p>
        </p:txBody>
      </p:sp>
      <p:sp>
        <p:nvSpPr>
          <p:cNvPr id="106" name="Google Shape;106;p3"/>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3">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10" name="Shape 110"/>
        <p:cNvGrpSpPr/>
        <p:nvPr/>
      </p:nvGrpSpPr>
      <p:grpSpPr>
        <a:xfrm>
          <a:off x="0" y="0"/>
          <a:ext cx="0" cy="0"/>
          <a:chOff x="0" y="0"/>
          <a:chExt cx="0" cy="0"/>
        </a:xfrm>
      </p:grpSpPr>
      <p:sp>
        <p:nvSpPr>
          <p:cNvPr id="111" name="Google Shape;111;p4"/>
          <p:cNvSpPr txBox="1"/>
          <p:nvPr/>
        </p:nvSpPr>
        <p:spPr>
          <a:xfrm>
            <a:off x="2252500" y="818700"/>
            <a:ext cx="1182300" cy="400200"/>
          </a:xfrm>
          <a:prstGeom prst="rect">
            <a:avLst/>
          </a:prstGeom>
          <a:solidFill>
            <a:srgbClr val="1155C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take a photo</a:t>
            </a:r>
            <a:endParaRPr b="0" i="0" sz="1400" u="none" cap="none" strike="noStrike">
              <a:solidFill>
                <a:srgbClr val="FFFFFF"/>
              </a:solidFill>
              <a:latin typeface="Arial"/>
              <a:ea typeface="Arial"/>
              <a:cs typeface="Arial"/>
              <a:sym typeface="Arial"/>
            </a:endParaRPr>
          </a:p>
        </p:txBody>
      </p:sp>
      <p:sp>
        <p:nvSpPr>
          <p:cNvPr id="112" name="Google Shape;112;p4"/>
          <p:cNvSpPr txBox="1"/>
          <p:nvPr/>
        </p:nvSpPr>
        <p:spPr>
          <a:xfrm>
            <a:off x="2252500" y="2173225"/>
            <a:ext cx="1182300" cy="615600"/>
          </a:xfrm>
          <a:prstGeom prst="rect">
            <a:avLst/>
          </a:prstGeom>
          <a:solidFill>
            <a:srgbClr val="1155CC"/>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save photo in RAM</a:t>
            </a:r>
            <a:endParaRPr b="0" i="0" sz="1400" u="none" cap="none" strike="noStrike">
              <a:solidFill>
                <a:srgbClr val="FFFFFF"/>
              </a:solidFill>
              <a:latin typeface="Arial"/>
              <a:ea typeface="Arial"/>
              <a:cs typeface="Arial"/>
              <a:sym typeface="Arial"/>
            </a:endParaRPr>
          </a:p>
        </p:txBody>
      </p:sp>
      <p:sp>
        <p:nvSpPr>
          <p:cNvPr id="113" name="Google Shape;113;p4"/>
          <p:cNvSpPr/>
          <p:nvPr/>
        </p:nvSpPr>
        <p:spPr>
          <a:xfrm>
            <a:off x="2744650" y="1347450"/>
            <a:ext cx="198000" cy="6156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 name="Google Shape;114;p4"/>
          <p:cNvSpPr/>
          <p:nvPr/>
        </p:nvSpPr>
        <p:spPr>
          <a:xfrm rot="-5400000">
            <a:off x="917750" y="1360950"/>
            <a:ext cx="1790700" cy="719400"/>
          </a:xfrm>
          <a:prstGeom prst="uturnArrow">
            <a:avLst>
              <a:gd fmla="val 16910" name="adj1"/>
              <a:gd fmla="val 25000" name="adj2"/>
              <a:gd fmla="val 25000" name="adj3"/>
              <a:gd fmla="val 43750" name="adj4"/>
              <a:gd fmla="val 100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5" name="Google Shape;115;p4"/>
          <p:cNvSpPr txBox="1"/>
          <p:nvPr/>
        </p:nvSpPr>
        <p:spPr>
          <a:xfrm flipH="1">
            <a:off x="5705798" y="825288"/>
            <a:ext cx="1443000" cy="400200"/>
          </a:xfrm>
          <a:prstGeom prst="rect">
            <a:avLst/>
          </a:prstGeom>
          <a:solidFill>
            <a:srgbClr val="CC00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read image</a:t>
            </a:r>
            <a:endParaRPr b="0" i="0" sz="1400" u="none" cap="none" strike="noStrike">
              <a:solidFill>
                <a:srgbClr val="FFFFFF"/>
              </a:solidFill>
              <a:latin typeface="Arial"/>
              <a:ea typeface="Arial"/>
              <a:cs typeface="Arial"/>
              <a:sym typeface="Arial"/>
            </a:endParaRPr>
          </a:p>
        </p:txBody>
      </p:sp>
      <p:sp>
        <p:nvSpPr>
          <p:cNvPr id="116" name="Google Shape;116;p4"/>
          <p:cNvSpPr txBox="1"/>
          <p:nvPr/>
        </p:nvSpPr>
        <p:spPr>
          <a:xfrm flipH="1">
            <a:off x="5705798" y="2305087"/>
            <a:ext cx="1443000" cy="400200"/>
          </a:xfrm>
          <a:prstGeom prst="rect">
            <a:avLst/>
          </a:prstGeom>
          <a:solidFill>
            <a:srgbClr val="CC00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analyze image</a:t>
            </a:r>
            <a:endParaRPr b="0" i="0" sz="1400" u="none" cap="none" strike="noStrike">
              <a:solidFill>
                <a:srgbClr val="FFFFFF"/>
              </a:solidFill>
              <a:latin typeface="Arial"/>
              <a:ea typeface="Arial"/>
              <a:cs typeface="Arial"/>
              <a:sym typeface="Arial"/>
            </a:endParaRPr>
          </a:p>
        </p:txBody>
      </p:sp>
      <p:sp>
        <p:nvSpPr>
          <p:cNvPr id="117" name="Google Shape;117;p4"/>
          <p:cNvSpPr/>
          <p:nvPr/>
        </p:nvSpPr>
        <p:spPr>
          <a:xfrm flipH="1">
            <a:off x="6306267" y="1402939"/>
            <a:ext cx="241800" cy="6726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4"/>
          <p:cNvSpPr/>
          <p:nvPr/>
        </p:nvSpPr>
        <p:spPr>
          <a:xfrm flipH="1" rot="5400000">
            <a:off x="6803600" y="1310724"/>
            <a:ext cx="1798800" cy="842400"/>
          </a:xfrm>
          <a:prstGeom prst="uturnArrow">
            <a:avLst>
              <a:gd fmla="val 16910" name="adj1"/>
              <a:gd fmla="val 25000" name="adj2"/>
              <a:gd fmla="val 25000" name="adj3"/>
              <a:gd fmla="val 43750" name="adj4"/>
              <a:gd fmla="val 100000" name="adj5"/>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4"/>
          <p:cNvSpPr txBox="1"/>
          <p:nvPr/>
        </p:nvSpPr>
        <p:spPr>
          <a:xfrm>
            <a:off x="2172800" y="237775"/>
            <a:ext cx="13989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1C4587"/>
                </a:solidFill>
                <a:latin typeface="Arial"/>
                <a:ea typeface="Arial"/>
                <a:cs typeface="Arial"/>
                <a:sym typeface="Arial"/>
              </a:rPr>
              <a:t>THREAD 1</a:t>
            </a:r>
            <a:br>
              <a:rPr b="1" i="0" lang="it" sz="1400" u="none" cap="none" strike="noStrike">
                <a:solidFill>
                  <a:srgbClr val="1C4587"/>
                </a:solidFill>
                <a:latin typeface="Arial"/>
                <a:ea typeface="Arial"/>
                <a:cs typeface="Arial"/>
                <a:sym typeface="Arial"/>
              </a:rPr>
            </a:br>
            <a:r>
              <a:rPr b="1" i="0" lang="it" sz="1400" u="none" cap="none" strike="noStrike">
                <a:solidFill>
                  <a:srgbClr val="1C4587"/>
                </a:solidFill>
                <a:latin typeface="Arial"/>
                <a:ea typeface="Arial"/>
                <a:cs typeface="Arial"/>
                <a:sym typeface="Arial"/>
              </a:rPr>
              <a:t>(30 ms tot)</a:t>
            </a:r>
            <a:endParaRPr b="1" i="0" sz="1400" u="none" cap="none" strike="noStrike">
              <a:solidFill>
                <a:srgbClr val="1C4587"/>
              </a:solidFill>
              <a:latin typeface="Arial"/>
              <a:ea typeface="Arial"/>
              <a:cs typeface="Arial"/>
              <a:sym typeface="Arial"/>
            </a:endParaRPr>
          </a:p>
        </p:txBody>
      </p:sp>
      <p:sp>
        <p:nvSpPr>
          <p:cNvPr id="120" name="Google Shape;120;p4"/>
          <p:cNvSpPr txBox="1"/>
          <p:nvPr/>
        </p:nvSpPr>
        <p:spPr>
          <a:xfrm>
            <a:off x="5727850" y="247650"/>
            <a:ext cx="13989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FF0000"/>
                </a:solidFill>
                <a:latin typeface="Arial"/>
                <a:ea typeface="Arial"/>
                <a:cs typeface="Arial"/>
                <a:sym typeface="Arial"/>
              </a:rPr>
              <a:t>THREAD 2</a:t>
            </a:r>
            <a:br>
              <a:rPr b="1" i="0" lang="it" sz="1400" u="none" cap="none" strike="noStrike">
                <a:solidFill>
                  <a:srgbClr val="FF0000"/>
                </a:solidFill>
                <a:latin typeface="Arial"/>
                <a:ea typeface="Arial"/>
                <a:cs typeface="Arial"/>
                <a:sym typeface="Arial"/>
              </a:rPr>
            </a:br>
            <a:r>
              <a:rPr b="1" i="0" lang="it" sz="1400" u="none" cap="none" strike="noStrike">
                <a:solidFill>
                  <a:srgbClr val="FF0000"/>
                </a:solidFill>
                <a:latin typeface="Arial"/>
                <a:ea typeface="Arial"/>
                <a:cs typeface="Arial"/>
                <a:sym typeface="Arial"/>
              </a:rPr>
              <a:t>(30 ms tot)</a:t>
            </a:r>
            <a:endParaRPr b="1" i="0" sz="1400" u="none" cap="none" strike="noStrike">
              <a:solidFill>
                <a:srgbClr val="FF0000"/>
              </a:solidFill>
              <a:latin typeface="Arial"/>
              <a:ea typeface="Arial"/>
              <a:cs typeface="Arial"/>
              <a:sym typeface="Arial"/>
            </a:endParaRPr>
          </a:p>
        </p:txBody>
      </p:sp>
      <p:sp>
        <p:nvSpPr>
          <p:cNvPr id="121" name="Google Shape;121;p4"/>
          <p:cNvSpPr/>
          <p:nvPr/>
        </p:nvSpPr>
        <p:spPr>
          <a:xfrm rot="-2149167">
            <a:off x="3262988" y="1629210"/>
            <a:ext cx="2552829" cy="341877"/>
          </a:xfrm>
          <a:prstGeom prst="lef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 name="Google Shape;122;p4"/>
          <p:cNvSpPr txBox="1"/>
          <p:nvPr/>
        </p:nvSpPr>
        <p:spPr>
          <a:xfrm rot="-2173856">
            <a:off x="3565508" y="1294723"/>
            <a:ext cx="1694805" cy="400106"/>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global variable</a:t>
            </a:r>
            <a:endParaRPr b="0" i="0" sz="1400" u="none" cap="none" strike="noStrike">
              <a:solidFill>
                <a:srgbClr val="FFFFFF"/>
              </a:solidFill>
              <a:latin typeface="Arial"/>
              <a:ea typeface="Arial"/>
              <a:cs typeface="Arial"/>
              <a:sym typeface="Arial"/>
            </a:endParaRPr>
          </a:p>
        </p:txBody>
      </p:sp>
      <p:sp>
        <p:nvSpPr>
          <p:cNvPr id="123" name="Google Shape;123;p4"/>
          <p:cNvSpPr txBox="1"/>
          <p:nvPr/>
        </p:nvSpPr>
        <p:spPr>
          <a:xfrm>
            <a:off x="3434800" y="825300"/>
            <a:ext cx="71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accent4"/>
                </a:solidFill>
                <a:latin typeface="Arial"/>
                <a:ea typeface="Arial"/>
                <a:cs typeface="Arial"/>
                <a:sym typeface="Arial"/>
              </a:rPr>
              <a:t>30 ms</a:t>
            </a:r>
            <a:endParaRPr b="0" i="0" sz="1400" u="none" cap="none" strike="noStrike">
              <a:solidFill>
                <a:schemeClr val="accent4"/>
              </a:solidFill>
              <a:latin typeface="Arial"/>
              <a:ea typeface="Arial"/>
              <a:cs typeface="Arial"/>
              <a:sym typeface="Arial"/>
            </a:endParaRPr>
          </a:p>
        </p:txBody>
      </p:sp>
      <p:sp>
        <p:nvSpPr>
          <p:cNvPr id="124" name="Google Shape;124;p4"/>
          <p:cNvSpPr txBox="1"/>
          <p:nvPr/>
        </p:nvSpPr>
        <p:spPr>
          <a:xfrm>
            <a:off x="2621900" y="2843275"/>
            <a:ext cx="71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accent4"/>
                </a:solidFill>
                <a:latin typeface="Arial"/>
                <a:ea typeface="Arial"/>
                <a:cs typeface="Arial"/>
                <a:sym typeface="Arial"/>
              </a:rPr>
              <a:t>0 ms</a:t>
            </a:r>
            <a:endParaRPr b="0" i="0" sz="1400" u="none" cap="none" strike="noStrike">
              <a:solidFill>
                <a:schemeClr val="accent4"/>
              </a:solidFill>
              <a:latin typeface="Arial"/>
              <a:ea typeface="Arial"/>
              <a:cs typeface="Arial"/>
              <a:sym typeface="Arial"/>
            </a:endParaRPr>
          </a:p>
        </p:txBody>
      </p:sp>
      <p:sp>
        <p:nvSpPr>
          <p:cNvPr id="125" name="Google Shape;125;p4"/>
          <p:cNvSpPr txBox="1"/>
          <p:nvPr/>
        </p:nvSpPr>
        <p:spPr>
          <a:xfrm>
            <a:off x="6548075" y="1108260"/>
            <a:ext cx="719400" cy="396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accent4"/>
                </a:solidFill>
                <a:latin typeface="Arial"/>
                <a:ea typeface="Arial"/>
                <a:cs typeface="Arial"/>
                <a:sym typeface="Arial"/>
              </a:rPr>
              <a:t>0 ms</a:t>
            </a:r>
            <a:endParaRPr b="0" i="0" sz="1400" u="none" cap="none" strike="noStrike">
              <a:solidFill>
                <a:schemeClr val="accent4"/>
              </a:solidFill>
              <a:latin typeface="Arial"/>
              <a:ea typeface="Arial"/>
              <a:cs typeface="Arial"/>
              <a:sym typeface="Arial"/>
            </a:endParaRPr>
          </a:p>
        </p:txBody>
      </p:sp>
      <p:sp>
        <p:nvSpPr>
          <p:cNvPr id="126" name="Google Shape;126;p4"/>
          <p:cNvSpPr txBox="1"/>
          <p:nvPr/>
        </p:nvSpPr>
        <p:spPr>
          <a:xfrm>
            <a:off x="6429400" y="2685750"/>
            <a:ext cx="719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accent4"/>
                </a:solidFill>
                <a:latin typeface="Arial"/>
                <a:ea typeface="Arial"/>
                <a:cs typeface="Arial"/>
                <a:sym typeface="Arial"/>
              </a:rPr>
              <a:t>30 ms</a:t>
            </a:r>
            <a:endParaRPr b="0" i="0" sz="1400" u="none" cap="none" strike="noStrike">
              <a:solidFill>
                <a:schemeClr val="accent4"/>
              </a:solidFill>
              <a:latin typeface="Arial"/>
              <a:ea typeface="Arial"/>
              <a:cs typeface="Arial"/>
              <a:sym typeface="Arial"/>
            </a:endParaRPr>
          </a:p>
        </p:txBody>
      </p:sp>
      <p:sp>
        <p:nvSpPr>
          <p:cNvPr id="127" name="Google Shape;127;p4"/>
          <p:cNvSpPr txBox="1"/>
          <p:nvPr/>
        </p:nvSpPr>
        <p:spPr>
          <a:xfrm rot="-5400000">
            <a:off x="-521400" y="1520550"/>
            <a:ext cx="1443000" cy="400200"/>
          </a:xfrm>
          <a:prstGeom prst="rect">
            <a:avLst/>
          </a:prstGeom>
          <a:solidFill>
            <a:srgbClr val="990000"/>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multi threading</a:t>
            </a:r>
            <a:endParaRPr b="0" i="0" sz="1400" u="none" cap="none" strike="noStrike">
              <a:solidFill>
                <a:srgbClr val="FFFFFF"/>
              </a:solidFill>
              <a:latin typeface="Arial"/>
              <a:ea typeface="Arial"/>
              <a:cs typeface="Arial"/>
              <a:sym typeface="Arial"/>
            </a:endParaRPr>
          </a:p>
        </p:txBody>
      </p:sp>
      <p:sp>
        <p:nvSpPr>
          <p:cNvPr id="128" name="Google Shape;128;p4"/>
          <p:cNvSpPr txBox="1"/>
          <p:nvPr/>
        </p:nvSpPr>
        <p:spPr>
          <a:xfrm>
            <a:off x="230925" y="3577275"/>
            <a:ext cx="3813300" cy="10314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If the robot uses 2 threads it can have one cycle that is updated every 30 ms to take  photos, so it can get access to the last photo shooted in a really short time</a:t>
            </a:r>
            <a:endParaRPr b="0" i="0" sz="1400" u="none" cap="none" strike="noStrike">
              <a:solidFill>
                <a:srgbClr val="FFFFFF"/>
              </a:solidFill>
              <a:latin typeface="Arial"/>
              <a:ea typeface="Arial"/>
              <a:cs typeface="Arial"/>
              <a:sym typeface="Arial"/>
            </a:endParaRPr>
          </a:p>
        </p:txBody>
      </p:sp>
      <p:sp>
        <p:nvSpPr>
          <p:cNvPr id="129" name="Google Shape;129;p4"/>
          <p:cNvSpPr txBox="1"/>
          <p:nvPr/>
        </p:nvSpPr>
        <p:spPr>
          <a:xfrm>
            <a:off x="5299325" y="3361875"/>
            <a:ext cx="3216900" cy="1477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chemeClr val="dk1"/>
              </a:buClr>
              <a:buSzPts val="1100"/>
              <a:buFont typeface="Arial"/>
              <a:buNone/>
            </a:pPr>
            <a:r>
              <a:rPr b="0" i="0" lang="it" sz="1400" u="none" cap="none" strike="noStrike">
                <a:solidFill>
                  <a:srgbClr val="FFFFFF"/>
                </a:solidFill>
                <a:latin typeface="Arial"/>
                <a:ea typeface="Arial"/>
                <a:cs typeface="Arial"/>
                <a:sym typeface="Arial"/>
              </a:rPr>
              <a:t>-read a photo (0 ms)</a:t>
            </a:r>
            <a:br>
              <a:rPr b="0" i="0" lang="it" sz="1400" u="none" cap="none" strike="noStrike">
                <a:solidFill>
                  <a:srgbClr val="FFFFFF"/>
                </a:solidFill>
                <a:latin typeface="Arial"/>
                <a:ea typeface="Arial"/>
                <a:cs typeface="Arial"/>
                <a:sym typeface="Arial"/>
              </a:rPr>
            </a:br>
            <a:r>
              <a:rPr b="0" i="0" lang="it" sz="1400" u="none" cap="none" strike="noStrike">
                <a:solidFill>
                  <a:srgbClr val="FFFFFF"/>
                </a:solidFill>
                <a:latin typeface="Arial"/>
                <a:ea typeface="Arial"/>
                <a:cs typeface="Arial"/>
                <a:sym typeface="Arial"/>
              </a:rPr>
              <a:t>-analysing the photo (30 ms)</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it" sz="1400" u="none" cap="none" strike="noStrike">
                <a:solidFill>
                  <a:srgbClr val="FFFFFF"/>
                </a:solidFill>
                <a:latin typeface="Arial"/>
                <a:ea typeface="Arial"/>
                <a:cs typeface="Arial"/>
                <a:sym typeface="Arial"/>
              </a:rPr>
              <a:t>30 ms total</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t/>
            </a:r>
            <a:endParaRPr b="0" i="0" sz="1400" u="none" cap="none" strike="noStrike">
              <a:solidFill>
                <a:srgbClr val="FFFFFF"/>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1100"/>
              <a:buFont typeface="Arial"/>
              <a:buNone/>
            </a:pPr>
            <a:r>
              <a:rPr b="0" i="0" lang="it" sz="1400" u="none" cap="none" strike="noStrike">
                <a:solidFill>
                  <a:srgbClr val="FFFFFF"/>
                </a:solidFill>
                <a:latin typeface="Arial"/>
                <a:ea typeface="Arial"/>
                <a:cs typeface="Arial"/>
                <a:sym typeface="Arial"/>
              </a:rPr>
              <a:t>1/0.03 = 33 fps</a:t>
            </a:r>
            <a:endParaRPr b="0" i="0" sz="1400" u="none" cap="none" strike="noStrike">
              <a:solidFill>
                <a:srgbClr val="FFFFFF"/>
              </a:solidFill>
              <a:latin typeface="Arial"/>
              <a:ea typeface="Arial"/>
              <a:cs typeface="Arial"/>
              <a:sym typeface="Arial"/>
            </a:endParaRPr>
          </a:p>
        </p:txBody>
      </p:sp>
      <p:sp>
        <p:nvSpPr>
          <p:cNvPr id="130" name="Google Shape;130;p4"/>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3">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34" name="Shape 134"/>
        <p:cNvGrpSpPr/>
        <p:nvPr/>
      </p:nvGrpSpPr>
      <p:grpSpPr>
        <a:xfrm>
          <a:off x="0" y="0"/>
          <a:ext cx="0" cy="0"/>
          <a:chOff x="0" y="0"/>
          <a:chExt cx="0" cy="0"/>
        </a:xfrm>
      </p:grpSpPr>
      <p:sp>
        <p:nvSpPr>
          <p:cNvPr id="135" name="Google Shape;135;p5"/>
          <p:cNvSpPr/>
          <p:nvPr/>
        </p:nvSpPr>
        <p:spPr>
          <a:xfrm>
            <a:off x="768725" y="1182875"/>
            <a:ext cx="1931400" cy="2463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5"/>
          <p:cNvSpPr/>
          <p:nvPr/>
        </p:nvSpPr>
        <p:spPr>
          <a:xfrm>
            <a:off x="2700125" y="1182875"/>
            <a:ext cx="1931400" cy="246300"/>
          </a:xfrm>
          <a:prstGeom prst="rect">
            <a:avLst/>
          </a:prstGeom>
          <a:solidFill>
            <a:srgbClr val="00FF00"/>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5"/>
          <p:cNvSpPr txBox="1"/>
          <p:nvPr/>
        </p:nvSpPr>
        <p:spPr>
          <a:xfrm>
            <a:off x="768725" y="320250"/>
            <a:ext cx="1443000" cy="400200"/>
          </a:xfrm>
          <a:prstGeom prst="rect">
            <a:avLst/>
          </a:prstGeom>
          <a:solidFill>
            <a:srgbClr val="990000"/>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single threading</a:t>
            </a:r>
            <a:endParaRPr b="0" i="0" sz="1400" u="none" cap="none" strike="noStrike">
              <a:solidFill>
                <a:srgbClr val="FFFFFF"/>
              </a:solidFill>
              <a:latin typeface="Arial"/>
              <a:ea typeface="Arial"/>
              <a:cs typeface="Arial"/>
              <a:sym typeface="Arial"/>
            </a:endParaRPr>
          </a:p>
        </p:txBody>
      </p:sp>
      <p:sp>
        <p:nvSpPr>
          <p:cNvPr id="138" name="Google Shape;138;p5"/>
          <p:cNvSpPr txBox="1"/>
          <p:nvPr/>
        </p:nvSpPr>
        <p:spPr>
          <a:xfrm>
            <a:off x="768725" y="2298588"/>
            <a:ext cx="1443000" cy="400200"/>
          </a:xfrm>
          <a:prstGeom prst="rect">
            <a:avLst/>
          </a:prstGeom>
          <a:solidFill>
            <a:srgbClr val="990000"/>
          </a:solid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multi threading</a:t>
            </a:r>
            <a:endParaRPr b="0" i="0" sz="1400" u="none" cap="none" strike="noStrike">
              <a:solidFill>
                <a:srgbClr val="FFFFFF"/>
              </a:solidFill>
              <a:latin typeface="Arial"/>
              <a:ea typeface="Arial"/>
              <a:cs typeface="Arial"/>
              <a:sym typeface="Arial"/>
            </a:endParaRPr>
          </a:p>
        </p:txBody>
      </p:sp>
      <p:sp>
        <p:nvSpPr>
          <p:cNvPr id="139" name="Google Shape;139;p5"/>
          <p:cNvSpPr txBox="1"/>
          <p:nvPr/>
        </p:nvSpPr>
        <p:spPr>
          <a:xfrm>
            <a:off x="1015050" y="782675"/>
            <a:ext cx="135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taking photo</a:t>
            </a:r>
            <a:endParaRPr b="0" i="0" sz="1400" u="none" cap="none" strike="noStrike">
              <a:solidFill>
                <a:schemeClr val="lt1"/>
              </a:solidFill>
              <a:latin typeface="Arial"/>
              <a:ea typeface="Arial"/>
              <a:cs typeface="Arial"/>
              <a:sym typeface="Arial"/>
            </a:endParaRPr>
          </a:p>
        </p:txBody>
      </p:sp>
      <p:sp>
        <p:nvSpPr>
          <p:cNvPr id="140" name="Google Shape;140;p5"/>
          <p:cNvSpPr txBox="1"/>
          <p:nvPr/>
        </p:nvSpPr>
        <p:spPr>
          <a:xfrm>
            <a:off x="3005475" y="782675"/>
            <a:ext cx="1443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analyzing photo</a:t>
            </a:r>
            <a:endParaRPr b="0" i="0" sz="1400" u="none" cap="none" strike="noStrike">
              <a:solidFill>
                <a:schemeClr val="lt1"/>
              </a:solidFill>
              <a:latin typeface="Arial"/>
              <a:ea typeface="Arial"/>
              <a:cs typeface="Arial"/>
              <a:sym typeface="Arial"/>
            </a:endParaRPr>
          </a:p>
        </p:txBody>
      </p:sp>
      <p:sp>
        <p:nvSpPr>
          <p:cNvPr id="141" name="Google Shape;141;p5"/>
          <p:cNvSpPr/>
          <p:nvPr/>
        </p:nvSpPr>
        <p:spPr>
          <a:xfrm>
            <a:off x="768725" y="3168000"/>
            <a:ext cx="1931400" cy="246300"/>
          </a:xfrm>
          <a:prstGeom prst="rect">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 name="Google Shape;142;p5"/>
          <p:cNvSpPr/>
          <p:nvPr/>
        </p:nvSpPr>
        <p:spPr>
          <a:xfrm>
            <a:off x="2700125" y="3168000"/>
            <a:ext cx="1143000" cy="246300"/>
          </a:xfrm>
          <a:prstGeom prst="rect">
            <a:avLst/>
          </a:prstGeom>
          <a:solidFill>
            <a:srgbClr val="9900FF"/>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 name="Google Shape;143;p5"/>
          <p:cNvSpPr txBox="1"/>
          <p:nvPr/>
        </p:nvSpPr>
        <p:spPr>
          <a:xfrm>
            <a:off x="1015050" y="2767800"/>
            <a:ext cx="135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taking photo</a:t>
            </a:r>
            <a:endParaRPr b="0" i="0" sz="1400" u="none" cap="none" strike="noStrike">
              <a:solidFill>
                <a:schemeClr val="lt1"/>
              </a:solidFill>
              <a:latin typeface="Arial"/>
              <a:ea typeface="Arial"/>
              <a:cs typeface="Arial"/>
              <a:sym typeface="Arial"/>
            </a:endParaRPr>
          </a:p>
        </p:txBody>
      </p:sp>
      <p:sp>
        <p:nvSpPr>
          <p:cNvPr id="144" name="Google Shape;144;p5"/>
          <p:cNvSpPr txBox="1"/>
          <p:nvPr/>
        </p:nvSpPr>
        <p:spPr>
          <a:xfrm>
            <a:off x="2581763" y="2571750"/>
            <a:ext cx="13500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photo waiting in RAM</a:t>
            </a:r>
            <a:endParaRPr b="0" i="0" sz="1400" u="none" cap="none" strike="noStrike">
              <a:solidFill>
                <a:schemeClr val="lt1"/>
              </a:solidFill>
              <a:latin typeface="Arial"/>
              <a:ea typeface="Arial"/>
              <a:cs typeface="Arial"/>
              <a:sym typeface="Arial"/>
            </a:endParaRPr>
          </a:p>
        </p:txBody>
      </p:sp>
      <p:sp>
        <p:nvSpPr>
          <p:cNvPr id="145" name="Google Shape;145;p5"/>
          <p:cNvSpPr/>
          <p:nvPr/>
        </p:nvSpPr>
        <p:spPr>
          <a:xfrm>
            <a:off x="3843125" y="3168000"/>
            <a:ext cx="1931400" cy="246300"/>
          </a:xfrm>
          <a:prstGeom prst="rect">
            <a:avLst/>
          </a:prstGeom>
          <a:solidFill>
            <a:srgbClr val="00FF00"/>
          </a:soli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5"/>
          <p:cNvSpPr txBox="1"/>
          <p:nvPr/>
        </p:nvSpPr>
        <p:spPr>
          <a:xfrm>
            <a:off x="4148475" y="2767800"/>
            <a:ext cx="1443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analyzing photo</a:t>
            </a:r>
            <a:endParaRPr b="0" i="0" sz="1400" u="none" cap="none" strike="noStrike">
              <a:solidFill>
                <a:schemeClr val="lt1"/>
              </a:solidFill>
              <a:latin typeface="Arial"/>
              <a:ea typeface="Arial"/>
              <a:cs typeface="Arial"/>
              <a:sym typeface="Arial"/>
            </a:endParaRPr>
          </a:p>
        </p:txBody>
      </p:sp>
      <p:sp>
        <p:nvSpPr>
          <p:cNvPr id="147" name="Google Shape;147;p5"/>
          <p:cNvSpPr txBox="1"/>
          <p:nvPr/>
        </p:nvSpPr>
        <p:spPr>
          <a:xfrm>
            <a:off x="1281100" y="1429175"/>
            <a:ext cx="999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30 ms</a:t>
            </a:r>
            <a:endParaRPr b="0" i="0" sz="1400" u="none" cap="none" strike="noStrike">
              <a:solidFill>
                <a:schemeClr val="lt1"/>
              </a:solidFill>
              <a:latin typeface="Arial"/>
              <a:ea typeface="Arial"/>
              <a:cs typeface="Arial"/>
              <a:sym typeface="Arial"/>
            </a:endParaRPr>
          </a:p>
        </p:txBody>
      </p:sp>
      <p:sp>
        <p:nvSpPr>
          <p:cNvPr id="148" name="Google Shape;148;p5"/>
          <p:cNvSpPr txBox="1"/>
          <p:nvPr/>
        </p:nvSpPr>
        <p:spPr>
          <a:xfrm>
            <a:off x="3227175" y="1429175"/>
            <a:ext cx="999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30 ms</a:t>
            </a:r>
            <a:endParaRPr b="0" i="0" sz="1400" u="none" cap="none" strike="noStrike">
              <a:solidFill>
                <a:schemeClr val="lt1"/>
              </a:solidFill>
              <a:latin typeface="Arial"/>
              <a:ea typeface="Arial"/>
              <a:cs typeface="Arial"/>
              <a:sym typeface="Arial"/>
            </a:endParaRPr>
          </a:p>
        </p:txBody>
      </p:sp>
      <p:sp>
        <p:nvSpPr>
          <p:cNvPr id="149" name="Google Shape;149;p5"/>
          <p:cNvSpPr txBox="1"/>
          <p:nvPr/>
        </p:nvSpPr>
        <p:spPr>
          <a:xfrm>
            <a:off x="1234625" y="3411325"/>
            <a:ext cx="999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30 ms</a:t>
            </a:r>
            <a:endParaRPr b="0" i="0" sz="1400" u="none" cap="none" strike="noStrike">
              <a:solidFill>
                <a:schemeClr val="lt1"/>
              </a:solidFill>
              <a:latin typeface="Arial"/>
              <a:ea typeface="Arial"/>
              <a:cs typeface="Arial"/>
              <a:sym typeface="Arial"/>
            </a:endParaRPr>
          </a:p>
        </p:txBody>
      </p:sp>
      <p:sp>
        <p:nvSpPr>
          <p:cNvPr id="150" name="Google Shape;150;p5"/>
          <p:cNvSpPr txBox="1"/>
          <p:nvPr/>
        </p:nvSpPr>
        <p:spPr>
          <a:xfrm>
            <a:off x="4309025" y="3411325"/>
            <a:ext cx="999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30 ms</a:t>
            </a:r>
            <a:endParaRPr b="0" i="0" sz="1400" u="none" cap="none" strike="noStrike">
              <a:solidFill>
                <a:schemeClr val="lt1"/>
              </a:solidFill>
              <a:latin typeface="Arial"/>
              <a:ea typeface="Arial"/>
              <a:cs typeface="Arial"/>
              <a:sym typeface="Arial"/>
            </a:endParaRPr>
          </a:p>
        </p:txBody>
      </p:sp>
      <p:sp>
        <p:nvSpPr>
          <p:cNvPr id="151" name="Google Shape;151;p5"/>
          <p:cNvSpPr txBox="1"/>
          <p:nvPr/>
        </p:nvSpPr>
        <p:spPr>
          <a:xfrm>
            <a:off x="2841550" y="3411325"/>
            <a:ext cx="999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chemeClr val="lt1"/>
                </a:solidFill>
                <a:latin typeface="Arial"/>
                <a:ea typeface="Arial"/>
                <a:cs typeface="Arial"/>
                <a:sym typeface="Arial"/>
              </a:rPr>
              <a:t>0-30 ms</a:t>
            </a:r>
            <a:endParaRPr b="0" i="0" sz="1400" u="none" cap="none" strike="noStrike">
              <a:solidFill>
                <a:schemeClr val="lt1"/>
              </a:solidFill>
              <a:latin typeface="Arial"/>
              <a:ea typeface="Arial"/>
              <a:cs typeface="Arial"/>
              <a:sym typeface="Arial"/>
            </a:endParaRPr>
          </a:p>
        </p:txBody>
      </p:sp>
      <p:sp>
        <p:nvSpPr>
          <p:cNvPr id="152" name="Google Shape;152;p5"/>
          <p:cNvSpPr txBox="1"/>
          <p:nvPr/>
        </p:nvSpPr>
        <p:spPr>
          <a:xfrm>
            <a:off x="876950" y="3894975"/>
            <a:ext cx="6710100" cy="6156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Using multi threading the average input lag increases by up to 50%, but the average frame rate doubles so it’s worth.</a:t>
            </a:r>
            <a:endParaRPr b="0" i="0" sz="1400" u="none" cap="none" strike="noStrike">
              <a:solidFill>
                <a:srgbClr val="FFFFFF"/>
              </a:solidFill>
              <a:latin typeface="Arial"/>
              <a:ea typeface="Arial"/>
              <a:cs typeface="Arial"/>
              <a:sym typeface="Arial"/>
            </a:endParaRPr>
          </a:p>
        </p:txBody>
      </p:sp>
      <p:sp>
        <p:nvSpPr>
          <p:cNvPr id="153" name="Google Shape;153;p5"/>
          <p:cNvSpPr txBox="1"/>
          <p:nvPr/>
        </p:nvSpPr>
        <p:spPr>
          <a:xfrm rot="-5400000">
            <a:off x="5338500" y="1940850"/>
            <a:ext cx="20541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AVERAGE INPUT LAG</a:t>
            </a:r>
            <a:endParaRPr b="0" i="0" sz="1400" u="none" cap="none" strike="noStrike">
              <a:solidFill>
                <a:srgbClr val="FFFFFF"/>
              </a:solidFill>
              <a:latin typeface="Arial"/>
              <a:ea typeface="Arial"/>
              <a:cs typeface="Arial"/>
              <a:sym typeface="Arial"/>
            </a:endParaRPr>
          </a:p>
        </p:txBody>
      </p:sp>
      <p:sp>
        <p:nvSpPr>
          <p:cNvPr id="154" name="Google Shape;154;p5"/>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3">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58" name="Shape 158"/>
        <p:cNvGrpSpPr/>
        <p:nvPr/>
      </p:nvGrpSpPr>
      <p:grpSpPr>
        <a:xfrm>
          <a:off x="0" y="0"/>
          <a:ext cx="0" cy="0"/>
          <a:chOff x="0" y="0"/>
          <a:chExt cx="0" cy="0"/>
        </a:xfrm>
      </p:grpSpPr>
      <p:sp>
        <p:nvSpPr>
          <p:cNvPr id="159" name="Google Shape;159;p6"/>
          <p:cNvSpPr txBox="1"/>
          <p:nvPr/>
        </p:nvSpPr>
        <p:spPr>
          <a:xfrm>
            <a:off x="314275" y="231700"/>
            <a:ext cx="2079900" cy="615600"/>
          </a:xfrm>
          <a:prstGeom prst="rect">
            <a:avLst/>
          </a:prstGeom>
          <a:solidFill>
            <a:srgbClr val="CC00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make some adjustment for better reading</a:t>
            </a:r>
            <a:endParaRPr b="0" i="0" sz="1400" u="none" cap="none" strike="noStrike">
              <a:solidFill>
                <a:srgbClr val="FFFFFF"/>
              </a:solidFill>
              <a:latin typeface="Arial"/>
              <a:ea typeface="Arial"/>
              <a:cs typeface="Arial"/>
              <a:sym typeface="Arial"/>
            </a:endParaRPr>
          </a:p>
        </p:txBody>
      </p:sp>
      <p:sp>
        <p:nvSpPr>
          <p:cNvPr id="160" name="Google Shape;160;p6"/>
          <p:cNvSpPr txBox="1"/>
          <p:nvPr/>
        </p:nvSpPr>
        <p:spPr>
          <a:xfrm>
            <a:off x="3665600" y="597125"/>
            <a:ext cx="9600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HSV filter</a:t>
            </a:r>
            <a:endParaRPr b="0" i="0" sz="1400" u="none" cap="none" strike="noStrike">
              <a:solidFill>
                <a:srgbClr val="FFFFFF"/>
              </a:solidFill>
              <a:latin typeface="Arial"/>
              <a:ea typeface="Arial"/>
              <a:cs typeface="Arial"/>
              <a:sym typeface="Arial"/>
            </a:endParaRPr>
          </a:p>
        </p:txBody>
      </p:sp>
      <p:sp>
        <p:nvSpPr>
          <p:cNvPr id="161" name="Google Shape;161;p6"/>
          <p:cNvSpPr txBox="1"/>
          <p:nvPr/>
        </p:nvSpPr>
        <p:spPr>
          <a:xfrm>
            <a:off x="3409400" y="1562763"/>
            <a:ext cx="14724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convert to gray</a:t>
            </a:r>
            <a:endParaRPr b="0" i="0" sz="1400" u="none" cap="none" strike="noStrike">
              <a:solidFill>
                <a:srgbClr val="FFFFFF"/>
              </a:solidFill>
              <a:latin typeface="Arial"/>
              <a:ea typeface="Arial"/>
              <a:cs typeface="Arial"/>
              <a:sym typeface="Arial"/>
            </a:endParaRPr>
          </a:p>
        </p:txBody>
      </p:sp>
      <p:sp>
        <p:nvSpPr>
          <p:cNvPr id="162" name="Google Shape;162;p6"/>
          <p:cNvSpPr txBox="1"/>
          <p:nvPr/>
        </p:nvSpPr>
        <p:spPr>
          <a:xfrm>
            <a:off x="3409400" y="3462675"/>
            <a:ext cx="14724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applying a blur</a:t>
            </a:r>
            <a:endParaRPr b="0" i="0" sz="1400" u="none" cap="none" strike="noStrike">
              <a:solidFill>
                <a:srgbClr val="FFFFFF"/>
              </a:solidFill>
              <a:latin typeface="Arial"/>
              <a:ea typeface="Arial"/>
              <a:cs typeface="Arial"/>
              <a:sym typeface="Arial"/>
            </a:endParaRPr>
          </a:p>
        </p:txBody>
      </p:sp>
      <p:sp>
        <p:nvSpPr>
          <p:cNvPr id="163" name="Google Shape;163;p6"/>
          <p:cNvSpPr txBox="1"/>
          <p:nvPr/>
        </p:nvSpPr>
        <p:spPr>
          <a:xfrm>
            <a:off x="2660450" y="2528413"/>
            <a:ext cx="29703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sum a mask for light correction</a:t>
            </a:r>
            <a:endParaRPr b="0" i="0" sz="1400" u="none" cap="none" strike="noStrike">
              <a:solidFill>
                <a:srgbClr val="FFFFFF"/>
              </a:solidFill>
              <a:latin typeface="Arial"/>
              <a:ea typeface="Arial"/>
              <a:cs typeface="Arial"/>
              <a:sym typeface="Arial"/>
            </a:endParaRPr>
          </a:p>
        </p:txBody>
      </p:sp>
      <p:sp>
        <p:nvSpPr>
          <p:cNvPr id="164" name="Google Shape;164;p6"/>
          <p:cNvSpPr txBox="1"/>
          <p:nvPr/>
        </p:nvSpPr>
        <p:spPr>
          <a:xfrm>
            <a:off x="3179975" y="4459725"/>
            <a:ext cx="17976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gaussian threshold</a:t>
            </a:r>
            <a:endParaRPr b="0" i="0" sz="1400" u="none" cap="none" strike="noStrike">
              <a:solidFill>
                <a:srgbClr val="FFFFFF"/>
              </a:solidFill>
              <a:latin typeface="Arial"/>
              <a:ea typeface="Arial"/>
              <a:cs typeface="Arial"/>
              <a:sym typeface="Arial"/>
            </a:endParaRPr>
          </a:p>
        </p:txBody>
      </p:sp>
      <p:sp>
        <p:nvSpPr>
          <p:cNvPr id="165" name="Google Shape;165;p6"/>
          <p:cNvSpPr/>
          <p:nvPr/>
        </p:nvSpPr>
        <p:spPr>
          <a:xfrm rot="-1459788">
            <a:off x="4708893" y="208711"/>
            <a:ext cx="660456" cy="287461"/>
          </a:xfrm>
          <a:prstGeom prst="rightArrow">
            <a:avLst>
              <a:gd fmla="val 50000" name="adj1"/>
              <a:gd fmla="val 50000" name="adj2"/>
            </a:avLst>
          </a:prstGeom>
          <a:solidFill>
            <a:srgbClr val="FF0000"/>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6"/>
          <p:cNvSpPr/>
          <p:nvPr/>
        </p:nvSpPr>
        <p:spPr>
          <a:xfrm rot="1238481">
            <a:off x="4708819" y="965395"/>
            <a:ext cx="660394" cy="287396"/>
          </a:xfrm>
          <a:prstGeom prst="rightArrow">
            <a:avLst>
              <a:gd fmla="val 50000" name="adj1"/>
              <a:gd fmla="val 50000" name="adj2"/>
            </a:avLst>
          </a:prstGeom>
          <a:solidFill>
            <a:srgbClr val="0000FF"/>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6"/>
          <p:cNvSpPr/>
          <p:nvPr/>
        </p:nvSpPr>
        <p:spPr>
          <a:xfrm>
            <a:off x="4787725" y="606300"/>
            <a:ext cx="660300" cy="287400"/>
          </a:xfrm>
          <a:prstGeom prst="rightArrow">
            <a:avLst>
              <a:gd fmla="val 50000" name="adj1"/>
              <a:gd fmla="val 50000" name="adj2"/>
            </a:avLst>
          </a:prstGeom>
          <a:solidFill>
            <a:srgbClr val="00FF00"/>
          </a:solidFill>
          <a:ln cap="flat" cmpd="sng" w="9525">
            <a:solidFill>
              <a:srgbClr val="00FF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6"/>
          <p:cNvSpPr txBox="1"/>
          <p:nvPr/>
        </p:nvSpPr>
        <p:spPr>
          <a:xfrm>
            <a:off x="5492700" y="85450"/>
            <a:ext cx="14289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RED</a:t>
            </a:r>
            <a:endParaRPr b="0" i="0" sz="1400" u="none" cap="none" strike="noStrike">
              <a:solidFill>
                <a:srgbClr val="FFFFFF"/>
              </a:solidFill>
              <a:latin typeface="Arial"/>
              <a:ea typeface="Arial"/>
              <a:cs typeface="Arial"/>
              <a:sym typeface="Arial"/>
            </a:endParaRPr>
          </a:p>
        </p:txBody>
      </p:sp>
      <p:sp>
        <p:nvSpPr>
          <p:cNvPr id="169" name="Google Shape;169;p6"/>
          <p:cNvSpPr txBox="1"/>
          <p:nvPr/>
        </p:nvSpPr>
        <p:spPr>
          <a:xfrm>
            <a:off x="5532125" y="549900"/>
            <a:ext cx="10347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GREEN</a:t>
            </a:r>
            <a:endParaRPr b="0" i="0" sz="1400" u="none" cap="none" strike="noStrike">
              <a:solidFill>
                <a:srgbClr val="FFFFFF"/>
              </a:solidFill>
              <a:latin typeface="Arial"/>
              <a:ea typeface="Arial"/>
              <a:cs typeface="Arial"/>
              <a:sym typeface="Arial"/>
            </a:endParaRPr>
          </a:p>
        </p:txBody>
      </p:sp>
      <p:sp>
        <p:nvSpPr>
          <p:cNvPr id="170" name="Google Shape;170;p6"/>
          <p:cNvSpPr txBox="1"/>
          <p:nvPr/>
        </p:nvSpPr>
        <p:spPr>
          <a:xfrm>
            <a:off x="5492700" y="1094200"/>
            <a:ext cx="9600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BLUE</a:t>
            </a:r>
            <a:endParaRPr b="0" i="0" sz="1400" u="none" cap="none" strike="noStrike">
              <a:solidFill>
                <a:srgbClr val="FFFFFF"/>
              </a:solidFill>
              <a:latin typeface="Arial"/>
              <a:ea typeface="Arial"/>
              <a:cs typeface="Arial"/>
              <a:sym typeface="Arial"/>
            </a:endParaRPr>
          </a:p>
        </p:txBody>
      </p:sp>
      <p:sp>
        <p:nvSpPr>
          <p:cNvPr id="171" name="Google Shape;171;p6"/>
          <p:cNvSpPr/>
          <p:nvPr/>
        </p:nvSpPr>
        <p:spPr>
          <a:xfrm>
            <a:off x="5256225" y="4453325"/>
            <a:ext cx="551700" cy="287400"/>
          </a:xfrm>
          <a:prstGeom prst="rightArrow">
            <a:avLst>
              <a:gd fmla="val 50000" name="adj1"/>
              <a:gd fmla="val 50000" name="adj2"/>
            </a:avLst>
          </a:prstGeom>
          <a:solidFill>
            <a:srgbClr val="FF9900"/>
          </a:solidFill>
          <a:ln cap="flat" cmpd="sng" w="9525">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 name="Google Shape;172;p6"/>
          <p:cNvSpPr txBox="1"/>
          <p:nvPr/>
        </p:nvSpPr>
        <p:spPr>
          <a:xfrm>
            <a:off x="5857250" y="4396925"/>
            <a:ext cx="817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LINE</a:t>
            </a:r>
            <a:endParaRPr b="0" i="0" sz="1400" u="none" cap="none" strike="noStrike">
              <a:solidFill>
                <a:srgbClr val="FFFFFF"/>
              </a:solidFill>
              <a:latin typeface="Arial"/>
              <a:ea typeface="Arial"/>
              <a:cs typeface="Arial"/>
              <a:sym typeface="Arial"/>
            </a:endParaRPr>
          </a:p>
        </p:txBody>
      </p:sp>
      <p:sp>
        <p:nvSpPr>
          <p:cNvPr id="173" name="Google Shape;173;p6"/>
          <p:cNvSpPr/>
          <p:nvPr/>
        </p:nvSpPr>
        <p:spPr>
          <a:xfrm>
            <a:off x="3906275" y="1099600"/>
            <a:ext cx="345000" cy="360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 name="Google Shape;174;p6"/>
          <p:cNvSpPr/>
          <p:nvPr/>
        </p:nvSpPr>
        <p:spPr>
          <a:xfrm>
            <a:off x="3973100" y="2049550"/>
            <a:ext cx="345000" cy="360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 name="Google Shape;175;p6"/>
          <p:cNvSpPr/>
          <p:nvPr/>
        </p:nvSpPr>
        <p:spPr>
          <a:xfrm>
            <a:off x="3973100" y="3015200"/>
            <a:ext cx="345000" cy="360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 name="Google Shape;176;p6"/>
          <p:cNvSpPr/>
          <p:nvPr/>
        </p:nvSpPr>
        <p:spPr>
          <a:xfrm>
            <a:off x="3973100" y="3949450"/>
            <a:ext cx="345000" cy="360900"/>
          </a:xfrm>
          <a:prstGeom prst="down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6"/>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3">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81" name="Shape 181"/>
        <p:cNvGrpSpPr/>
        <p:nvPr/>
      </p:nvGrpSpPr>
      <p:grpSpPr>
        <a:xfrm>
          <a:off x="0" y="0"/>
          <a:ext cx="0" cy="0"/>
          <a:chOff x="0" y="0"/>
          <a:chExt cx="0" cy="0"/>
        </a:xfrm>
      </p:grpSpPr>
      <p:sp>
        <p:nvSpPr>
          <p:cNvPr id="182" name="Google Shape;182;p10"/>
          <p:cNvSpPr txBox="1"/>
          <p:nvPr/>
        </p:nvSpPr>
        <p:spPr>
          <a:xfrm>
            <a:off x="270500" y="196675"/>
            <a:ext cx="14724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applying a blur</a:t>
            </a:r>
            <a:endParaRPr b="0" i="0" sz="1400" u="none" cap="none" strike="noStrike">
              <a:solidFill>
                <a:srgbClr val="FFFFFF"/>
              </a:solidFill>
              <a:latin typeface="Arial"/>
              <a:ea typeface="Arial"/>
              <a:cs typeface="Arial"/>
              <a:sym typeface="Arial"/>
            </a:endParaRPr>
          </a:p>
        </p:txBody>
      </p:sp>
      <p:pic>
        <p:nvPicPr>
          <p:cNvPr id="183" name="Google Shape;183;p10"/>
          <p:cNvPicPr preferRelativeResize="0"/>
          <p:nvPr/>
        </p:nvPicPr>
        <p:blipFill rotWithShape="1">
          <a:blip r:embed="rId3">
            <a:alphaModFix/>
          </a:blip>
          <a:srcRect b="49906" l="23447" r="71754" t="41408"/>
          <a:stretch/>
        </p:blipFill>
        <p:spPr>
          <a:xfrm>
            <a:off x="5739840" y="154150"/>
            <a:ext cx="2362970" cy="2284877"/>
          </a:xfrm>
          <a:prstGeom prst="rect">
            <a:avLst/>
          </a:prstGeom>
          <a:noFill/>
          <a:ln>
            <a:noFill/>
          </a:ln>
        </p:spPr>
      </p:pic>
      <p:pic>
        <p:nvPicPr>
          <p:cNvPr id="184" name="Google Shape;184;p10"/>
          <p:cNvPicPr preferRelativeResize="0"/>
          <p:nvPr/>
        </p:nvPicPr>
        <p:blipFill rotWithShape="1">
          <a:blip r:embed="rId3">
            <a:alphaModFix/>
          </a:blip>
          <a:srcRect b="50728" l="36744" r="58283" t="40510"/>
          <a:stretch/>
        </p:blipFill>
        <p:spPr>
          <a:xfrm>
            <a:off x="5707175" y="2633699"/>
            <a:ext cx="2428301" cy="2284877"/>
          </a:xfrm>
          <a:prstGeom prst="rect">
            <a:avLst/>
          </a:prstGeom>
          <a:noFill/>
          <a:ln>
            <a:noFill/>
          </a:ln>
        </p:spPr>
      </p:pic>
      <p:sp>
        <p:nvSpPr>
          <p:cNvPr id="185" name="Google Shape;185;p10"/>
          <p:cNvSpPr txBox="1"/>
          <p:nvPr/>
        </p:nvSpPr>
        <p:spPr>
          <a:xfrm>
            <a:off x="225550" y="1875500"/>
            <a:ext cx="2725500" cy="1231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We apply a blur to make the image "smoother" and to remove lines between tiles.</a:t>
            </a:r>
            <a:endParaRPr b="0" i="0" sz="1700" u="none" cap="none" strike="noStrike">
              <a:solidFill>
                <a:srgbClr val="FFFFFF"/>
              </a:solidFill>
              <a:latin typeface="Arial"/>
              <a:ea typeface="Arial"/>
              <a:cs typeface="Arial"/>
              <a:sym typeface="Arial"/>
            </a:endParaRPr>
          </a:p>
        </p:txBody>
      </p:sp>
      <p:sp>
        <p:nvSpPr>
          <p:cNvPr id="186" name="Google Shape;186;p10"/>
          <p:cNvSpPr txBox="1"/>
          <p:nvPr/>
        </p:nvSpPr>
        <p:spPr>
          <a:xfrm>
            <a:off x="4496875" y="1096488"/>
            <a:ext cx="901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pre blur</a:t>
            </a:r>
            <a:endParaRPr b="0" i="0" sz="1400" u="none" cap="none" strike="noStrike">
              <a:solidFill>
                <a:srgbClr val="FFFFFF"/>
              </a:solidFill>
              <a:latin typeface="Arial"/>
              <a:ea typeface="Arial"/>
              <a:cs typeface="Arial"/>
              <a:sym typeface="Arial"/>
            </a:endParaRPr>
          </a:p>
        </p:txBody>
      </p:sp>
      <p:sp>
        <p:nvSpPr>
          <p:cNvPr id="187" name="Google Shape;187;p10"/>
          <p:cNvSpPr txBox="1"/>
          <p:nvPr/>
        </p:nvSpPr>
        <p:spPr>
          <a:xfrm>
            <a:off x="4496875" y="3576038"/>
            <a:ext cx="9018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post blur</a:t>
            </a:r>
            <a:endParaRPr b="0" i="0" sz="1400" u="none" cap="none" strike="noStrike">
              <a:solidFill>
                <a:srgbClr val="FFFFFF"/>
              </a:solidFill>
              <a:latin typeface="Arial"/>
              <a:ea typeface="Arial"/>
              <a:cs typeface="Arial"/>
              <a:sym typeface="Arial"/>
            </a:endParaRPr>
          </a:p>
        </p:txBody>
      </p:sp>
      <p:pic>
        <p:nvPicPr>
          <p:cNvPr id="188" name="Google Shape;188;p10"/>
          <p:cNvPicPr preferRelativeResize="0"/>
          <p:nvPr/>
        </p:nvPicPr>
        <p:blipFill rotWithShape="1">
          <a:blip r:embed="rId4">
            <a:alphaModFix/>
          </a:blip>
          <a:srcRect b="54589" l="20467" r="53462" t="38925"/>
          <a:stretch/>
        </p:blipFill>
        <p:spPr>
          <a:xfrm>
            <a:off x="225561" y="3626524"/>
            <a:ext cx="2859872" cy="400201"/>
          </a:xfrm>
          <a:prstGeom prst="rect">
            <a:avLst/>
          </a:prstGeom>
          <a:noFill/>
          <a:ln>
            <a:noFill/>
          </a:ln>
        </p:spPr>
      </p:pic>
      <p:sp>
        <p:nvSpPr>
          <p:cNvPr id="189" name="Google Shape;189;p10"/>
          <p:cNvSpPr txBox="1"/>
          <p:nvPr/>
        </p:nvSpPr>
        <p:spPr>
          <a:xfrm>
            <a:off x="270500" y="4546250"/>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5">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193" name="Shape 193"/>
        <p:cNvGrpSpPr/>
        <p:nvPr/>
      </p:nvGrpSpPr>
      <p:grpSpPr>
        <a:xfrm>
          <a:off x="0" y="0"/>
          <a:ext cx="0" cy="0"/>
          <a:chOff x="0" y="0"/>
          <a:chExt cx="0" cy="0"/>
        </a:xfrm>
      </p:grpSpPr>
      <p:sp>
        <p:nvSpPr>
          <p:cNvPr id="194" name="Google Shape;194;p7"/>
          <p:cNvSpPr txBox="1"/>
          <p:nvPr/>
        </p:nvSpPr>
        <p:spPr>
          <a:xfrm>
            <a:off x="257350" y="312350"/>
            <a:ext cx="9600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HSV filter</a:t>
            </a:r>
            <a:endParaRPr b="0" i="0" sz="1400" u="none" cap="none" strike="noStrike">
              <a:solidFill>
                <a:srgbClr val="FFFFFF"/>
              </a:solidFill>
              <a:latin typeface="Arial"/>
              <a:ea typeface="Arial"/>
              <a:cs typeface="Arial"/>
              <a:sym typeface="Arial"/>
            </a:endParaRPr>
          </a:p>
        </p:txBody>
      </p:sp>
      <p:pic>
        <p:nvPicPr>
          <p:cNvPr id="195" name="Google Shape;195;p7"/>
          <p:cNvPicPr preferRelativeResize="0"/>
          <p:nvPr/>
        </p:nvPicPr>
        <p:blipFill rotWithShape="1">
          <a:blip r:embed="rId3">
            <a:alphaModFix/>
          </a:blip>
          <a:srcRect b="0" l="0" r="0" t="0"/>
          <a:stretch/>
        </p:blipFill>
        <p:spPr>
          <a:xfrm>
            <a:off x="2885746" y="2882200"/>
            <a:ext cx="5243278" cy="2011000"/>
          </a:xfrm>
          <a:prstGeom prst="rect">
            <a:avLst/>
          </a:prstGeom>
          <a:noFill/>
          <a:ln>
            <a:noFill/>
          </a:ln>
        </p:spPr>
      </p:pic>
      <p:pic>
        <p:nvPicPr>
          <p:cNvPr id="196" name="Google Shape;196;p7"/>
          <p:cNvPicPr preferRelativeResize="0"/>
          <p:nvPr/>
        </p:nvPicPr>
        <p:blipFill rotWithShape="1">
          <a:blip r:embed="rId4">
            <a:alphaModFix/>
          </a:blip>
          <a:srcRect b="0" l="0" r="0" t="0"/>
          <a:stretch/>
        </p:blipFill>
        <p:spPr>
          <a:xfrm>
            <a:off x="257350" y="2882200"/>
            <a:ext cx="2034222" cy="2011000"/>
          </a:xfrm>
          <a:prstGeom prst="rect">
            <a:avLst/>
          </a:prstGeom>
          <a:noFill/>
          <a:ln>
            <a:noFill/>
          </a:ln>
        </p:spPr>
      </p:pic>
      <p:sp>
        <p:nvSpPr>
          <p:cNvPr id="197" name="Google Shape;197;p7"/>
          <p:cNvSpPr txBox="1"/>
          <p:nvPr/>
        </p:nvSpPr>
        <p:spPr>
          <a:xfrm>
            <a:off x="1646400" y="329675"/>
            <a:ext cx="6816600" cy="9696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In order to detect a color (for example green) it is easier to use HSV colors instead of RGB. For example, if the robot needs to detect green, it just needs to keep HUE between 90 and 140.</a:t>
            </a:r>
            <a:endParaRPr b="0" i="0" sz="1700" u="none" cap="none" strike="noStrike">
              <a:solidFill>
                <a:srgbClr val="FFFFFF"/>
              </a:solidFill>
              <a:latin typeface="Arial"/>
              <a:ea typeface="Arial"/>
              <a:cs typeface="Arial"/>
              <a:sym typeface="Arial"/>
            </a:endParaRPr>
          </a:p>
        </p:txBody>
      </p:sp>
      <p:pic>
        <p:nvPicPr>
          <p:cNvPr id="198" name="Google Shape;198;p7"/>
          <p:cNvPicPr preferRelativeResize="0"/>
          <p:nvPr/>
        </p:nvPicPr>
        <p:blipFill rotWithShape="1">
          <a:blip r:embed="rId5">
            <a:alphaModFix/>
          </a:blip>
          <a:srcRect b="50350" l="15231" r="42097" t="24947"/>
          <a:stretch/>
        </p:blipFill>
        <p:spPr>
          <a:xfrm>
            <a:off x="2074650" y="1352950"/>
            <a:ext cx="3743200" cy="1218802"/>
          </a:xfrm>
          <a:prstGeom prst="rect">
            <a:avLst/>
          </a:prstGeom>
          <a:noFill/>
          <a:ln>
            <a:noFill/>
          </a:ln>
        </p:spPr>
      </p:pic>
      <p:sp>
        <p:nvSpPr>
          <p:cNvPr id="199" name="Google Shape;199;p7"/>
          <p:cNvSpPr txBox="1"/>
          <p:nvPr/>
        </p:nvSpPr>
        <p:spPr>
          <a:xfrm rot="-5400000">
            <a:off x="7739846" y="3687593"/>
            <a:ext cx="18465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6">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203" name="Shape 203"/>
        <p:cNvGrpSpPr/>
        <p:nvPr/>
      </p:nvGrpSpPr>
      <p:grpSpPr>
        <a:xfrm>
          <a:off x="0" y="0"/>
          <a:ext cx="0" cy="0"/>
          <a:chOff x="0" y="0"/>
          <a:chExt cx="0" cy="0"/>
        </a:xfrm>
      </p:grpSpPr>
      <p:sp>
        <p:nvSpPr>
          <p:cNvPr id="204" name="Google Shape;204;p8"/>
          <p:cNvSpPr txBox="1"/>
          <p:nvPr/>
        </p:nvSpPr>
        <p:spPr>
          <a:xfrm>
            <a:off x="153150" y="213313"/>
            <a:ext cx="1472400" cy="400200"/>
          </a:xfrm>
          <a:prstGeom prst="rect">
            <a:avLst/>
          </a:prstGeom>
          <a:solidFill>
            <a:srgbClr val="274E13"/>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it" sz="1400" u="none" cap="none" strike="noStrike">
                <a:solidFill>
                  <a:srgbClr val="FFFFFF"/>
                </a:solidFill>
                <a:latin typeface="Arial"/>
                <a:ea typeface="Arial"/>
                <a:cs typeface="Arial"/>
                <a:sym typeface="Arial"/>
              </a:rPr>
              <a:t>convert to gray</a:t>
            </a:r>
            <a:endParaRPr b="0" i="0" sz="1400" u="none" cap="none" strike="noStrike">
              <a:solidFill>
                <a:srgbClr val="FFFFFF"/>
              </a:solidFill>
              <a:latin typeface="Arial"/>
              <a:ea typeface="Arial"/>
              <a:cs typeface="Arial"/>
              <a:sym typeface="Arial"/>
            </a:endParaRPr>
          </a:p>
        </p:txBody>
      </p:sp>
      <p:sp>
        <p:nvSpPr>
          <p:cNvPr id="205" name="Google Shape;205;p8"/>
          <p:cNvSpPr/>
          <p:nvPr/>
        </p:nvSpPr>
        <p:spPr>
          <a:xfrm>
            <a:off x="225500" y="1257350"/>
            <a:ext cx="3901500" cy="25959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6" name="Google Shape;206;p8"/>
          <p:cNvPicPr preferRelativeResize="0"/>
          <p:nvPr/>
        </p:nvPicPr>
        <p:blipFill rotWithShape="1">
          <a:blip r:embed="rId3">
            <a:alphaModFix/>
          </a:blip>
          <a:srcRect b="0" l="0" r="0" t="0"/>
          <a:stretch/>
        </p:blipFill>
        <p:spPr>
          <a:xfrm>
            <a:off x="325913" y="1257375"/>
            <a:ext cx="3700675" cy="2595850"/>
          </a:xfrm>
          <a:prstGeom prst="rect">
            <a:avLst/>
          </a:prstGeom>
          <a:noFill/>
          <a:ln>
            <a:noFill/>
          </a:ln>
        </p:spPr>
      </p:pic>
      <p:sp>
        <p:nvSpPr>
          <p:cNvPr id="207" name="Google Shape;207;p8"/>
          <p:cNvSpPr txBox="1"/>
          <p:nvPr/>
        </p:nvSpPr>
        <p:spPr>
          <a:xfrm>
            <a:off x="4572000" y="1683575"/>
            <a:ext cx="4155900" cy="14931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700"/>
              <a:buFont typeface="Arial"/>
              <a:buNone/>
            </a:pPr>
            <a:r>
              <a:rPr b="0" i="0" lang="it" sz="1700" u="none" cap="none" strike="noStrike">
                <a:solidFill>
                  <a:srgbClr val="FFFFFF"/>
                </a:solidFill>
                <a:latin typeface="Arial"/>
                <a:ea typeface="Arial"/>
                <a:cs typeface="Arial"/>
                <a:sym typeface="Arial"/>
              </a:rPr>
              <a:t>A colored image has 3 times more pixels than a gray image, but when it needs to detect only a line; the robot doesn't need this information, and analyzing a gray image is quicker, so it converts it.</a:t>
            </a:r>
            <a:endParaRPr b="0" i="0" sz="1700" u="none" cap="none" strike="noStrike">
              <a:solidFill>
                <a:srgbClr val="FFFFFF"/>
              </a:solidFill>
              <a:latin typeface="Arial"/>
              <a:ea typeface="Arial"/>
              <a:cs typeface="Arial"/>
              <a:sym typeface="Arial"/>
            </a:endParaRPr>
          </a:p>
        </p:txBody>
      </p:sp>
      <p:pic>
        <p:nvPicPr>
          <p:cNvPr id="208" name="Google Shape;208;p8"/>
          <p:cNvPicPr preferRelativeResize="0"/>
          <p:nvPr/>
        </p:nvPicPr>
        <p:blipFill rotWithShape="1">
          <a:blip r:embed="rId4">
            <a:alphaModFix/>
          </a:blip>
          <a:srcRect b="62283" l="14235" r="43508" t="33374"/>
          <a:stretch/>
        </p:blipFill>
        <p:spPr>
          <a:xfrm>
            <a:off x="153150" y="4073525"/>
            <a:ext cx="6923174" cy="400201"/>
          </a:xfrm>
          <a:prstGeom prst="rect">
            <a:avLst/>
          </a:prstGeom>
          <a:noFill/>
          <a:ln>
            <a:noFill/>
          </a:ln>
        </p:spPr>
      </p:pic>
      <p:sp>
        <p:nvSpPr>
          <p:cNvPr id="209" name="Google Shape;209;p8"/>
          <p:cNvSpPr txBox="1"/>
          <p:nvPr/>
        </p:nvSpPr>
        <p:spPr>
          <a:xfrm>
            <a:off x="7090000" y="4594025"/>
            <a:ext cx="1846200" cy="400200"/>
          </a:xfrm>
          <a:prstGeom prst="rect">
            <a:avLst/>
          </a:prstGeom>
          <a:solidFill>
            <a:srgbClr val="FFFF00"/>
          </a:solid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1" i="0" lang="it" sz="1400" u="none" cap="none" strike="noStrike">
                <a:solidFill>
                  <a:srgbClr val="000000"/>
                </a:solidFill>
                <a:uFill>
                  <a:noFill/>
                </a:uFill>
                <a:latin typeface="Arial"/>
                <a:ea typeface="Arial"/>
                <a:cs typeface="Arial"/>
                <a:sym typeface="Arial"/>
                <a:hlinkClick action="ppaction://hlinksldjump" r:id="rId5">
                  <a:extLst>
                    <a:ext uri="{A12FA001-AC4F-418D-AE19-62706E023703}">
                      <ahyp:hlinkClr val="tx"/>
                    </a:ext>
                  </a:extLst>
                </a:hlinkClick>
              </a:rPr>
              <a:t>back to flowchart</a:t>
            </a:r>
            <a:endParaRPr b="1"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CCCCCC"/>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